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1" r:id="rId2"/>
    <p:sldId id="264" r:id="rId3"/>
    <p:sldId id="283" r:id="rId4"/>
    <p:sldId id="288" r:id="rId5"/>
    <p:sldId id="286" r:id="rId6"/>
    <p:sldId id="285" r:id="rId7"/>
    <p:sldId id="287" r:id="rId8"/>
    <p:sldId id="289" r:id="rId9"/>
    <p:sldId id="282" r:id="rId10"/>
  </p:sldIdLst>
  <p:sldSz cx="12192000" cy="6858000"/>
  <p:notesSz cx="7315200" cy="96012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2246"/>
    <a:srgbClr val="863A78"/>
    <a:srgbClr val="D9B5D2"/>
    <a:srgbClr val="5B9BD5"/>
    <a:srgbClr val="A6D86E"/>
    <a:srgbClr val="F93A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211" autoAdjust="0"/>
  </p:normalViewPr>
  <p:slideViewPr>
    <p:cSldViewPr snapToGrid="0">
      <p:cViewPr varScale="1">
        <p:scale>
          <a:sx n="84" d="100"/>
          <a:sy n="84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169920" cy="481731"/>
          </a:xfrm>
          <a:prstGeom prst="rect">
            <a:avLst/>
          </a:prstGeom>
          <a:noFill/>
          <a:ln>
            <a:noFill/>
          </a:ln>
        </p:spPr>
        <p:txBody>
          <a:bodyPr vert="horz" wrap="square" lIns="96661" tIns="48331" rIns="96661" bIns="48331" anchor="t" anchorCtr="0" compatLnSpc="1">
            <a:noAutofit/>
          </a:bodyPr>
          <a:lstStyle>
            <a:lvl1pPr marL="0" marR="0" lvl="0" indent="0" algn="l" defTabSz="96661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3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de-DE"/>
          </a:p>
        </p:txBody>
      </p:sp>
      <p:sp>
        <p:nvSpPr>
          <p:cNvPr id="3" name="Datumsplatzhalter 2"/>
          <p:cNvSpPr txBox="1">
            <a:spLocks noGrp="1"/>
          </p:cNvSpPr>
          <p:nvPr>
            <p:ph type="dt" idx="1"/>
          </p:nvPr>
        </p:nvSpPr>
        <p:spPr>
          <a:xfrm>
            <a:off x="4143582" y="0"/>
            <a:ext cx="3169920" cy="481731"/>
          </a:xfrm>
          <a:prstGeom prst="rect">
            <a:avLst/>
          </a:prstGeom>
          <a:noFill/>
          <a:ln>
            <a:noFill/>
          </a:ln>
        </p:spPr>
        <p:txBody>
          <a:bodyPr vert="horz" wrap="square" lIns="96661" tIns="48331" rIns="96661" bIns="48331" anchor="t" anchorCtr="0" compatLnSpc="1">
            <a:noAutofit/>
          </a:bodyPr>
          <a:lstStyle>
            <a:lvl1pPr marL="0" marR="0" lvl="0" indent="0" algn="r" defTabSz="96661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3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57AC98F6-42C7-4786-9697-1D357EC240FA}" type="datetime1">
              <a:rPr lang="de-DE"/>
              <a:pPr lvl="0"/>
              <a:t>05.06.2023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izenplatzhalter 4"/>
          <p:cNvSpPr txBox="1">
            <a:spLocks noGrp="1"/>
          </p:cNvSpPr>
          <p:nvPr>
            <p:ph type="body" sz="quarter" idx="3"/>
          </p:nvPr>
        </p:nvSpPr>
        <p:spPr>
          <a:xfrm>
            <a:off x="731520" y="4620576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vert="horz" wrap="square" lIns="96661" tIns="48331" rIns="96661" bIns="48331" anchor="t" anchorCtr="0" compatLnSpc="1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4"/>
          </p:nvPr>
        </p:nvSpPr>
        <p:spPr>
          <a:xfrm>
            <a:off x="0" y="9119469"/>
            <a:ext cx="3169920" cy="481731"/>
          </a:xfrm>
          <a:prstGeom prst="rect">
            <a:avLst/>
          </a:prstGeom>
          <a:noFill/>
          <a:ln>
            <a:noFill/>
          </a:ln>
        </p:spPr>
        <p:txBody>
          <a:bodyPr vert="horz" wrap="square" lIns="96661" tIns="48331" rIns="96661" bIns="48331" anchor="b" anchorCtr="0" compatLnSpc="1">
            <a:noAutofit/>
          </a:bodyPr>
          <a:lstStyle>
            <a:lvl1pPr marL="0" marR="0" lvl="0" indent="0" algn="l" defTabSz="96661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3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xfrm>
            <a:off x="4143582" y="9119469"/>
            <a:ext cx="3169920" cy="481731"/>
          </a:xfrm>
          <a:prstGeom prst="rect">
            <a:avLst/>
          </a:prstGeom>
          <a:noFill/>
          <a:ln>
            <a:noFill/>
          </a:ln>
        </p:spPr>
        <p:txBody>
          <a:bodyPr vert="horz" wrap="square" lIns="96661" tIns="48331" rIns="96661" bIns="48331" anchor="b" anchorCtr="0" compatLnSpc="1">
            <a:noAutofit/>
          </a:bodyPr>
          <a:lstStyle>
            <a:lvl1pPr marL="0" marR="0" lvl="0" indent="0" algn="r" defTabSz="96661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3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970628C5-6F15-4585-86EB-A524A4ACA94C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5035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970628C5-6F15-4585-86EB-A524A4ACA94C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56646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970628C5-6F15-4585-86EB-A524A4ACA94C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1459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446538" y="3085761"/>
            <a:ext cx="11262865" cy="3304797"/>
          </a:xfrm>
          <a:prstGeom prst="rect">
            <a:avLst/>
          </a:prstGeom>
          <a:solidFill>
            <a:srgbClr val="4D1434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ctrTitle"/>
          </p:nvPr>
        </p:nvSpPr>
        <p:spPr>
          <a:xfrm>
            <a:off x="581192" y="1020433"/>
            <a:ext cx="10993547" cy="1475009"/>
          </a:xfrm>
        </p:spPr>
        <p:txBody>
          <a:bodyPr/>
          <a:lstStyle>
            <a:lvl1pPr>
              <a:defRPr sz="3600">
                <a:solidFill>
                  <a:srgbClr val="4D1434"/>
                </a:solidFill>
              </a:defRPr>
            </a:lvl1pPr>
          </a:lstStyle>
          <a:p>
            <a:pPr lvl="0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Subtitle 2"/>
          <p:cNvSpPr txBox="1">
            <a:spLocks noGrp="1"/>
          </p:cNvSpPr>
          <p:nvPr>
            <p:ph type="subTitle" idx="1"/>
          </p:nvPr>
        </p:nvSpPr>
        <p:spPr>
          <a:xfrm>
            <a:off x="581192" y="2495443"/>
            <a:ext cx="10993547" cy="590318"/>
          </a:xfrm>
        </p:spPr>
        <p:txBody>
          <a:bodyPr anchor="t"/>
          <a:lstStyle>
            <a:lvl1pPr marL="0" indent="0">
              <a:buNone/>
              <a:defRPr sz="1600" cap="all">
                <a:solidFill>
                  <a:srgbClr val="903163"/>
                </a:solidFill>
              </a:defRPr>
            </a:lvl1pPr>
          </a:lstStyle>
          <a:p>
            <a:pPr lvl="0"/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9F296B"/>
                </a:solidFill>
              </a:defRPr>
            </a:lvl1pPr>
          </a:lstStyle>
          <a:p>
            <a:pPr lvl="0"/>
            <a:fld id="{8DD470BB-3638-4E50-AAA8-98D4E3A19A84}" type="datetime1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>
                <a:solidFill>
                  <a:srgbClr val="9F296B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>
          <a:xfrm>
            <a:off x="10558302" y="5956136"/>
            <a:ext cx="1016437" cy="365129"/>
          </a:xfrm>
        </p:spPr>
        <p:txBody>
          <a:bodyPr/>
          <a:lstStyle>
            <a:lvl1pPr>
              <a:defRPr>
                <a:solidFill>
                  <a:srgbClr val="9F296B"/>
                </a:solidFill>
              </a:defRPr>
            </a:lvl1pPr>
          </a:lstStyle>
          <a:p>
            <a:pPr lvl="0"/>
            <a:fld id="{04D6115D-03CE-45F7-BFC3-E82B45CD439D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620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440283" y="614403"/>
            <a:ext cx="11309335" cy="1189296"/>
          </a:xfrm>
          <a:prstGeom prst="rect">
            <a:avLst/>
          </a:prstGeom>
          <a:solidFill>
            <a:srgbClr val="4D1434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581192" y="702158"/>
            <a:ext cx="11029611" cy="101380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F530D12-D2EB-4B02-8C68-B10D4F6481EF}" type="datetime1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2ED9EBB-C79A-42A5-9CF9-D7EA453B186D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978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8839203" y="599727"/>
            <a:ext cx="2906813" cy="5816946"/>
          </a:xfrm>
          <a:prstGeom prst="rect">
            <a:avLst/>
          </a:prstGeom>
          <a:solidFill>
            <a:srgbClr val="4D1434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8839203" y="675723"/>
            <a:ext cx="2004163" cy="5183075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74926" y="675723"/>
            <a:ext cx="7896282" cy="5183075"/>
          </a:xfrm>
        </p:spPr>
        <p:txBody>
          <a:bodyPr vert="eaVert"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>
          <a:xfrm>
            <a:off x="8993672" y="5956136"/>
            <a:ext cx="1328138" cy="365129"/>
          </a:xfrm>
        </p:spPr>
        <p:txBody>
          <a:bodyPr/>
          <a:lstStyle>
            <a:lvl1pPr>
              <a:defRPr>
                <a:solidFill>
                  <a:srgbClr val="9F296B"/>
                </a:solidFill>
              </a:defRPr>
            </a:lvl1pPr>
          </a:lstStyle>
          <a:p>
            <a:pPr lvl="0"/>
            <a:fld id="{A4DE580D-D56A-4830-8A18-5335C6715BB0}" type="datetime1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>
          <a:xfrm>
            <a:off x="774926" y="5951811"/>
            <a:ext cx="7896282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>
          <a:xfrm>
            <a:off x="10446617" y="5956136"/>
            <a:ext cx="1164195" cy="365129"/>
          </a:xfrm>
        </p:spPr>
        <p:txBody>
          <a:bodyPr/>
          <a:lstStyle>
            <a:lvl1pPr>
              <a:defRPr>
                <a:solidFill>
                  <a:srgbClr val="9F296B"/>
                </a:solidFill>
              </a:defRPr>
            </a:lvl1pPr>
          </a:lstStyle>
          <a:p>
            <a:pPr lvl="0"/>
            <a:fld id="{61E14337-38F5-489F-8CC2-EB648D5F2628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219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440283" y="614403"/>
            <a:ext cx="11309335" cy="1189296"/>
          </a:xfrm>
          <a:prstGeom prst="rect">
            <a:avLst/>
          </a:prstGeom>
          <a:solidFill>
            <a:srgbClr val="4D1434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581192" y="702158"/>
            <a:ext cx="11029611" cy="101380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581192" y="2180496"/>
            <a:ext cx="11029611" cy="367830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94A52FF-C5FB-4BC2-8534-63D33AA42E5D}" type="datetime1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154F32-F82E-450E-8AD5-31E12806E2DE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67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447818" y="5141972"/>
            <a:ext cx="11290855" cy="1258827"/>
          </a:xfrm>
          <a:prstGeom prst="rect">
            <a:avLst/>
          </a:prstGeom>
          <a:solidFill>
            <a:srgbClr val="4D1434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581192" y="3043909"/>
            <a:ext cx="11029611" cy="1497503"/>
          </a:xfrm>
        </p:spPr>
        <p:txBody>
          <a:bodyPr/>
          <a:lstStyle>
            <a:lvl1pPr>
              <a:defRPr sz="3600">
                <a:solidFill>
                  <a:srgbClr val="4D1434"/>
                </a:solidFill>
              </a:defRPr>
            </a:lvl1pPr>
          </a:lstStyle>
          <a:p>
            <a:pPr lvl="0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1"/>
          </p:nvPr>
        </p:nvSpPr>
        <p:spPr>
          <a:xfrm>
            <a:off x="581192" y="4541413"/>
            <a:ext cx="11029611" cy="600559"/>
          </a:xfrm>
        </p:spPr>
        <p:txBody>
          <a:bodyPr anchor="t"/>
          <a:lstStyle>
            <a:lvl1pPr marL="0" indent="0">
              <a:buNone/>
              <a:defRPr cap="all">
                <a:solidFill>
                  <a:srgbClr val="903163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9F296B"/>
                </a:solidFill>
              </a:defRPr>
            </a:lvl1pPr>
          </a:lstStyle>
          <a:p>
            <a:pPr lvl="0"/>
            <a:fld id="{85729FFB-CBC3-425A-87C3-AC723061D0AA}" type="datetime1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>
                <a:solidFill>
                  <a:srgbClr val="9F296B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solidFill>
                  <a:srgbClr val="9F296B"/>
                </a:solidFill>
              </a:defRPr>
            </a:lvl1pPr>
          </a:lstStyle>
          <a:p>
            <a:pPr lvl="0"/>
            <a:fld id="{D518AE69-831E-4D32-8321-133B5206070B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540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445980" y="606558"/>
            <a:ext cx="11300036" cy="1258827"/>
          </a:xfrm>
          <a:prstGeom prst="rect">
            <a:avLst/>
          </a:prstGeom>
          <a:solidFill>
            <a:srgbClr val="4D1434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581192" y="729654"/>
            <a:ext cx="11029611" cy="98832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581192" y="2227999"/>
            <a:ext cx="5422392" cy="363304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Content Placeholder 3"/>
          <p:cNvSpPr txBox="1">
            <a:spLocks noGrp="1"/>
          </p:cNvSpPr>
          <p:nvPr>
            <p:ph idx="2"/>
          </p:nvPr>
        </p:nvSpPr>
        <p:spPr>
          <a:xfrm>
            <a:off x="6188421" y="2227999"/>
            <a:ext cx="5422392" cy="363304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B5DCE93-3EF7-43D5-B78A-B5ED79B02561}" type="datetime1">
              <a:rPr lang="en-US" smtClean="0"/>
              <a:t>6/5/2023</a:t>
            </a:fld>
            <a:endParaRPr lang="en-US"/>
          </a:p>
        </p:txBody>
      </p:sp>
      <p:sp>
        <p:nvSpPr>
          <p:cNvPr id="7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DE531B1-2DC2-4EFA-93C2-A2FAEAB2E5E3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681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/>
          <p:nvPr/>
        </p:nvSpPr>
        <p:spPr>
          <a:xfrm>
            <a:off x="445980" y="606558"/>
            <a:ext cx="11300036" cy="1258827"/>
          </a:xfrm>
          <a:prstGeom prst="rect">
            <a:avLst/>
          </a:prstGeom>
          <a:solidFill>
            <a:srgbClr val="4D1434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581192" y="729654"/>
            <a:ext cx="11029611" cy="98832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1"/>
          </p:nvPr>
        </p:nvSpPr>
        <p:spPr>
          <a:xfrm>
            <a:off x="887214" y="2250896"/>
            <a:ext cx="5087072" cy="536002"/>
          </a:xfrm>
        </p:spPr>
        <p:txBody>
          <a:bodyPr anchor="b">
            <a:noAutofit/>
          </a:bodyPr>
          <a:lstStyle>
            <a:lvl1pPr marL="0" indent="0">
              <a:spcBef>
                <a:spcPts val="500"/>
              </a:spcBef>
              <a:buNone/>
              <a:defRPr sz="2200">
                <a:solidFill>
                  <a:srgbClr val="903163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Content Placeholder 3"/>
          <p:cNvSpPr txBox="1">
            <a:spLocks noGrp="1"/>
          </p:cNvSpPr>
          <p:nvPr>
            <p:ph idx="2"/>
          </p:nvPr>
        </p:nvSpPr>
        <p:spPr>
          <a:xfrm>
            <a:off x="581192" y="2926052"/>
            <a:ext cx="5393103" cy="2934995"/>
          </a:xfrm>
        </p:spPr>
        <p:txBody>
          <a:bodyPr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Text Placeholder 4"/>
          <p:cNvSpPr txBox="1">
            <a:spLocks noGrp="1"/>
          </p:cNvSpPr>
          <p:nvPr>
            <p:ph type="body" idx="3"/>
          </p:nvPr>
        </p:nvSpPr>
        <p:spPr>
          <a:xfrm>
            <a:off x="6523731" y="2250896"/>
            <a:ext cx="5087072" cy="553376"/>
          </a:xfrm>
        </p:spPr>
        <p:txBody>
          <a:bodyPr anchor="b">
            <a:noAutofit/>
          </a:bodyPr>
          <a:lstStyle>
            <a:lvl1pPr marL="0" indent="0">
              <a:spcBef>
                <a:spcPts val="500"/>
              </a:spcBef>
              <a:buNone/>
              <a:defRPr sz="2200">
                <a:solidFill>
                  <a:srgbClr val="903163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7" name="Content Placeholder 5"/>
          <p:cNvSpPr txBox="1">
            <a:spLocks noGrp="1"/>
          </p:cNvSpPr>
          <p:nvPr>
            <p:ph idx="4"/>
          </p:nvPr>
        </p:nvSpPr>
        <p:spPr>
          <a:xfrm>
            <a:off x="6217709" y="2926052"/>
            <a:ext cx="5393103" cy="2934995"/>
          </a:xfrm>
        </p:spPr>
        <p:txBody>
          <a:bodyPr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8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3E580C-F05C-46CE-AD46-45CBD008EF05}" type="datetime1">
              <a:rPr lang="en-US" smtClean="0"/>
              <a:t>6/5/2023</a:t>
            </a:fld>
            <a:endParaRPr lang="en-US"/>
          </a:p>
        </p:txBody>
      </p:sp>
      <p:sp>
        <p:nvSpPr>
          <p:cNvPr id="9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10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C8D61AA-2E5D-4AAF-8BD4-2CC17131F792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99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440685" y="606558"/>
            <a:ext cx="11300036" cy="1258827"/>
          </a:xfrm>
          <a:prstGeom prst="rect">
            <a:avLst/>
          </a:prstGeom>
          <a:solidFill>
            <a:srgbClr val="4D1434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575898" y="729654"/>
            <a:ext cx="11029611" cy="98832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228F008-AC42-4F70-AE2D-802BAC886CDF}" type="datetime1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9CF2B05-A94F-416B-AB83-6625FE98182F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03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AE47F71-E9D3-4396-B65E-514E7F65DBC3}" type="datetime1">
              <a:rPr lang="en-US" smtClean="0"/>
              <a:t>6/5/2023</a:t>
            </a:fld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89CD90-57F5-41E7-A8C6-D088927AD779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475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/>
          <p:nvPr/>
        </p:nvSpPr>
        <p:spPr>
          <a:xfrm>
            <a:off x="447818" y="5141972"/>
            <a:ext cx="11298198" cy="1274701"/>
          </a:xfrm>
          <a:prstGeom prst="rect">
            <a:avLst/>
          </a:prstGeom>
          <a:solidFill>
            <a:srgbClr val="4D1434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581192" y="5262298"/>
            <a:ext cx="4909441" cy="689512"/>
          </a:xfrm>
        </p:spPr>
        <p:txBody>
          <a:bodyPr anchor="ctr"/>
          <a:lstStyle>
            <a:lvl1pPr>
              <a:defRPr sz="2000">
                <a:solidFill>
                  <a:srgbClr val="9F296B"/>
                </a:solidFill>
              </a:defRPr>
            </a:lvl1pPr>
          </a:lstStyle>
          <a:p>
            <a:pPr lvl="0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447818" y="601199"/>
            <a:ext cx="11292840" cy="4204804"/>
          </a:xfrm>
        </p:spPr>
        <p:txBody>
          <a:bodyPr/>
          <a:lstStyle>
            <a:lvl1pPr>
              <a:spcBef>
                <a:spcPts val="500"/>
              </a:spcBef>
              <a:defRPr sz="2000"/>
            </a:lvl1pPr>
            <a:lvl2pPr>
              <a:defRPr sz="1800"/>
            </a:lvl2pPr>
            <a:lvl3pPr>
              <a:spcBef>
                <a:spcPts val="400"/>
              </a:spcBef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3"/>
          <p:cNvSpPr txBox="1">
            <a:spLocks noGrp="1"/>
          </p:cNvSpPr>
          <p:nvPr>
            <p:ph type="body" idx="2"/>
          </p:nvPr>
        </p:nvSpPr>
        <p:spPr>
          <a:xfrm>
            <a:off x="5740822" y="5262298"/>
            <a:ext cx="5869990" cy="689512"/>
          </a:xfrm>
        </p:spPr>
        <p:txBody>
          <a:bodyPr/>
          <a:lstStyle>
            <a:lvl1pPr marL="0" indent="0" algn="r">
              <a:spcBef>
                <a:spcPts val="300"/>
              </a:spcBef>
              <a:buNone/>
              <a:defRPr sz="11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9F296B"/>
                </a:solidFill>
              </a:defRPr>
            </a:lvl1pPr>
          </a:lstStyle>
          <a:p>
            <a:pPr lvl="0"/>
            <a:fld id="{4C74B5B9-EE98-49AB-8608-A7EC237CBAF1}" type="datetime1">
              <a:rPr lang="en-US" smtClean="0"/>
              <a:t>6/5/2023</a:t>
            </a:fld>
            <a:endParaRPr lang="en-US"/>
          </a:p>
        </p:txBody>
      </p:sp>
      <p:sp>
        <p:nvSpPr>
          <p:cNvPr id="7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>
                <a:solidFill>
                  <a:srgbClr val="9F296B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8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solidFill>
                  <a:srgbClr val="9F296B"/>
                </a:solidFill>
              </a:defRPr>
            </a:lvl1pPr>
          </a:lstStyle>
          <a:p>
            <a:pPr lvl="0"/>
            <a:fld id="{75B2752C-71DF-4ECD-9EFE-FD1C21D757BA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36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581192" y="4693386"/>
            <a:ext cx="11029611" cy="566735"/>
          </a:xfrm>
        </p:spPr>
        <p:txBody>
          <a:bodyPr/>
          <a:lstStyle>
            <a:lvl1pPr>
              <a:defRPr sz="2400">
                <a:solidFill>
                  <a:srgbClr val="4D1434"/>
                </a:solidFill>
              </a:defRPr>
            </a:lvl1pPr>
          </a:lstStyle>
          <a:p>
            <a:pPr lvl="0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47818" y="599727"/>
            <a:ext cx="11290855" cy="3557253"/>
          </a:xfrm>
        </p:spPr>
        <p:txBody>
          <a:bodyPr anchor="t" anchorCtr="1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581192" y="5260122"/>
            <a:ext cx="11029620" cy="598666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B0F2D4-CBC8-4B78-B5AC-71879018D6FE}" type="datetime1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97B3D0-3AC4-4464-9ACD-91123BCEA056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129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581192" y="705121"/>
            <a:ext cx="11029611" cy="118955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lvl="0"/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581192" y="2335999"/>
            <a:ext cx="11029611" cy="352279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7605951" y="5956136"/>
            <a:ext cx="2844798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none" spc="0" baseline="0">
                <a:solidFill>
                  <a:srgbClr val="903163"/>
                </a:solidFill>
                <a:uFillTx/>
                <a:latin typeface="Gill Sans MT"/>
              </a:defRPr>
            </a:lvl1pPr>
          </a:lstStyle>
          <a:p>
            <a:pPr lvl="0"/>
            <a:fld id="{DFC0F3FC-8152-49A2-8FBC-52AFDE2D00C1}" type="datetime1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581192" y="5951811"/>
            <a:ext cx="6917207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all" spc="0" baseline="0">
                <a:solidFill>
                  <a:srgbClr val="903163"/>
                </a:solidFill>
                <a:uFillTx/>
                <a:latin typeface="Gill Sans MT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10558302" y="5956136"/>
            <a:ext cx="105251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none" spc="0" baseline="0">
                <a:solidFill>
                  <a:srgbClr val="903163"/>
                </a:solidFill>
                <a:uFillTx/>
                <a:latin typeface="Gill Sans MT"/>
              </a:defRPr>
            </a:lvl1pPr>
          </a:lstStyle>
          <a:p>
            <a:pPr lvl="0"/>
            <a:fld id="{EC48508B-D35B-4DEF-9F5F-FA93DD7DDE29}" type="slidenum">
              <a:t>‹Nr.›</a:t>
            </a:fld>
            <a:endParaRPr lang="en-US"/>
          </a:p>
        </p:txBody>
      </p:sp>
      <p:sp>
        <p:nvSpPr>
          <p:cNvPr id="7" name="Rectangle 8"/>
          <p:cNvSpPr/>
          <p:nvPr/>
        </p:nvSpPr>
        <p:spPr>
          <a:xfrm>
            <a:off x="446538" y="457200"/>
            <a:ext cx="3703320" cy="94997"/>
          </a:xfrm>
          <a:prstGeom prst="rect">
            <a:avLst/>
          </a:prstGeom>
          <a:solidFill>
            <a:srgbClr val="4D1434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Rectangle 9"/>
          <p:cNvSpPr/>
          <p:nvPr/>
        </p:nvSpPr>
        <p:spPr>
          <a:xfrm>
            <a:off x="8042148" y="453642"/>
            <a:ext cx="3703320" cy="98554"/>
          </a:xfrm>
          <a:prstGeom prst="rect">
            <a:avLst/>
          </a:prstGeom>
          <a:solidFill>
            <a:srgbClr val="969FA7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Rectangle 10"/>
          <p:cNvSpPr/>
          <p:nvPr/>
        </p:nvSpPr>
        <p:spPr>
          <a:xfrm>
            <a:off x="4241828" y="457200"/>
            <a:ext cx="3703320" cy="91440"/>
          </a:xfrm>
          <a:prstGeom prst="rect">
            <a:avLst/>
          </a:prstGeom>
          <a:solidFill>
            <a:srgbClr val="903163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marL="0" marR="0" lvl="0" indent="0" algn="l" defTabSz="4572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2800" b="0" i="0" u="none" strike="noStrike" kern="1200" cap="all" spc="0" baseline="0">
          <a:solidFill>
            <a:srgbClr val="FFFFFF"/>
          </a:solidFill>
          <a:uFillTx/>
          <a:latin typeface="Gill Sans MT"/>
        </a:defRPr>
      </a:lvl1pPr>
    </p:titleStyle>
    <p:bodyStyle>
      <a:lvl1pPr marL="306003" marR="0" lvl="0" indent="-306003" algn="l" defTabSz="457200" rtl="0" fontAlgn="auto" hangingPunct="1">
        <a:lnSpc>
          <a:spcPct val="100000"/>
        </a:lnSpc>
        <a:spcBef>
          <a:spcPts val="400"/>
        </a:spcBef>
        <a:spcAft>
          <a:spcPts val="600"/>
        </a:spcAft>
        <a:buClr>
          <a:srgbClr val="903163"/>
        </a:buClr>
        <a:buSzPct val="92000"/>
        <a:buFont typeface="Wingdings 2" pitchFamily="18"/>
        <a:buChar char=""/>
        <a:tabLst/>
        <a:defRPr lang="de-DE" sz="1800" b="0" i="0" u="none" strike="noStrike" kern="1200" cap="none" spc="0" baseline="0">
          <a:solidFill>
            <a:srgbClr val="3D3D3D"/>
          </a:solidFill>
          <a:uFillTx/>
          <a:latin typeface="Gill Sans MT"/>
        </a:defRPr>
      </a:lvl1pPr>
      <a:lvl2pPr marL="630003" marR="0" lvl="1" indent="-306003" algn="l" defTabSz="457200" rtl="0" fontAlgn="auto" hangingPunct="1">
        <a:lnSpc>
          <a:spcPct val="100000"/>
        </a:lnSpc>
        <a:spcBef>
          <a:spcPts val="400"/>
        </a:spcBef>
        <a:spcAft>
          <a:spcPts val="600"/>
        </a:spcAft>
        <a:buClr>
          <a:srgbClr val="903163"/>
        </a:buClr>
        <a:buSzPct val="92000"/>
        <a:buFont typeface="Wingdings 2" pitchFamily="18"/>
        <a:buChar char=""/>
        <a:tabLst/>
        <a:defRPr lang="de-DE" sz="1600" b="0" i="0" u="none" strike="noStrike" kern="1200" cap="none" spc="0" baseline="0">
          <a:solidFill>
            <a:srgbClr val="3D3D3D"/>
          </a:solidFill>
          <a:uFillTx/>
          <a:latin typeface="Gill Sans MT"/>
        </a:defRPr>
      </a:lvl2pPr>
      <a:lvl3pPr marL="899998" marR="0" lvl="2" indent="-270004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903163"/>
        </a:buClr>
        <a:buSzPct val="92000"/>
        <a:buFont typeface="Wingdings 2" pitchFamily="18"/>
        <a:buChar char=""/>
        <a:tabLst/>
        <a:defRPr lang="de-DE" sz="1400" b="0" i="0" u="none" strike="noStrike" kern="1200" cap="none" spc="0" baseline="0">
          <a:solidFill>
            <a:srgbClr val="3D3D3D"/>
          </a:solidFill>
          <a:uFillTx/>
          <a:latin typeface="Gill Sans MT"/>
        </a:defRPr>
      </a:lvl3pPr>
      <a:lvl4pPr marL="1242002" marR="0" lvl="3" indent="-234004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903163"/>
        </a:buClr>
        <a:buSzPct val="92000"/>
        <a:buFont typeface="Wingdings 2" pitchFamily="18"/>
        <a:buChar char=""/>
        <a:tabLst/>
        <a:defRPr lang="de-DE" sz="1200" b="0" i="0" u="none" strike="noStrike" kern="1200" cap="none" spc="0" baseline="0">
          <a:solidFill>
            <a:srgbClr val="3D3D3D"/>
          </a:solidFill>
          <a:uFillTx/>
          <a:latin typeface="Gill Sans MT"/>
        </a:defRPr>
      </a:lvl4pPr>
      <a:lvl5pPr marL="1602001" marR="0" lvl="4" indent="-234004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903163"/>
        </a:buClr>
        <a:buSzPct val="92000"/>
        <a:buFont typeface="Wingdings 2" pitchFamily="18"/>
        <a:buChar char=""/>
        <a:tabLst/>
        <a:defRPr lang="de-DE" sz="1200" b="0" i="0" u="none" strike="noStrike" kern="1200" cap="none" spc="0" baseline="0">
          <a:solidFill>
            <a:srgbClr val="3D3D3D"/>
          </a:solidFill>
          <a:uFillTx/>
          <a:latin typeface="Gill Sans MT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de-DE" dirty="0"/>
              <a:t>Finanzwissen AG</a:t>
            </a:r>
          </a:p>
        </p:txBody>
      </p:sp>
      <p:sp>
        <p:nvSpPr>
          <p:cNvPr id="3" name="Untertitel 2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de-DE" b="1" dirty="0"/>
              <a:t>Gesetzliche </a:t>
            </a:r>
            <a:r>
              <a:rPr lang="de-DE" b="1" dirty="0" smtClean="0"/>
              <a:t>Rente, Private Vorsorge, Aktien</a:t>
            </a:r>
            <a:endParaRPr lang="de-DE" b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D6115D-03CE-45F7-BFC3-E82B45CD439D}" type="slidenum">
              <a:rPr lang="de-DE" smtClean="0"/>
              <a:t>1</a:t>
            </a:fld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6897886" y="688532"/>
            <a:ext cx="2394888" cy="22669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7038760" y="1687442"/>
            <a:ext cx="2237347" cy="12513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Rechteck 8"/>
          <p:cNvSpPr/>
          <p:nvPr/>
        </p:nvSpPr>
        <p:spPr>
          <a:xfrm>
            <a:off x="7372274" y="720521"/>
            <a:ext cx="1920500" cy="339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Netto Einnahmen</a:t>
            </a:r>
            <a:endParaRPr lang="de-DE" sz="1600" dirty="0"/>
          </a:p>
        </p:txBody>
      </p:sp>
      <p:sp>
        <p:nvSpPr>
          <p:cNvPr id="10" name="Rechteck 9"/>
          <p:cNvSpPr/>
          <p:nvPr/>
        </p:nvSpPr>
        <p:spPr>
          <a:xfrm>
            <a:off x="7592704" y="2089312"/>
            <a:ext cx="1163042" cy="339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Ausgaben</a:t>
            </a:r>
            <a:endParaRPr lang="de-DE" sz="1600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178" y="565761"/>
            <a:ext cx="2520000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71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de-DE" dirty="0" err="1"/>
              <a:t>inhaltsübersicht</a:t>
            </a:r>
            <a:endParaRPr lang="de-DE" dirty="0"/>
          </a:p>
        </p:txBody>
      </p:sp>
      <p:sp>
        <p:nvSpPr>
          <p:cNvPr id="3" name="Inhaltsplatzhalter 2"/>
          <p:cNvSpPr txBox="1"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de-DE" dirty="0" smtClean="0"/>
              <a:t>Warum müssen wir uns mit Finanzen beschäftigen?</a:t>
            </a:r>
          </a:p>
          <a:p>
            <a:pPr lvl="0"/>
            <a:r>
              <a:rPr lang="de-DE" dirty="0"/>
              <a:t>Macht Geld glücklich?</a:t>
            </a:r>
          </a:p>
          <a:p>
            <a:pPr lvl="0"/>
            <a:r>
              <a:rPr lang="de-DE" dirty="0" smtClean="0"/>
              <a:t>Inflation, Zinsen, Tabellenkalkulation</a:t>
            </a:r>
            <a:endParaRPr lang="de-DE" dirty="0"/>
          </a:p>
          <a:p>
            <a:pPr lvl="0"/>
            <a:r>
              <a:rPr lang="de-DE" dirty="0"/>
              <a:t>Haushaltsplan</a:t>
            </a:r>
          </a:p>
          <a:p>
            <a:pPr lvl="0"/>
            <a:r>
              <a:rPr lang="de-DE" dirty="0"/>
              <a:t>Konsum</a:t>
            </a:r>
          </a:p>
          <a:p>
            <a:pPr lvl="0"/>
            <a:r>
              <a:rPr lang="de-DE" dirty="0"/>
              <a:t>Versicherungen, Banken, Kredite</a:t>
            </a:r>
          </a:p>
          <a:p>
            <a:pPr lvl="0"/>
            <a:r>
              <a:rPr lang="de-DE" sz="2400" b="1" dirty="0"/>
              <a:t>Gesetzliche Rente, Private Vorsorge, Aktien</a:t>
            </a:r>
          </a:p>
          <a:p>
            <a:pPr lvl="0"/>
            <a:r>
              <a:rPr lang="de-DE" dirty="0" smtClean="0"/>
              <a:t>Was liegt euch am Herzen?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6E154F32-F82E-450E-8AD5-31E12806E2DE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9679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Gesetzliche Rente</a:t>
            </a:r>
            <a:br>
              <a:rPr lang="de-DE" dirty="0" smtClean="0"/>
            </a:b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6E154F32-F82E-450E-8AD5-31E12806E2DE}" type="slidenum">
              <a:rPr lang="de-DE" smtClean="0"/>
              <a:t>3</a:t>
            </a:fld>
            <a:endParaRPr lang="de-DE"/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1" cy="3678302"/>
          </a:xfrm>
        </p:spPr>
        <p:txBody>
          <a:bodyPr>
            <a:normAutofit/>
          </a:bodyPr>
          <a:lstStyle/>
          <a:p>
            <a:r>
              <a:rPr lang="de-DE" dirty="0"/>
              <a:t>Durchschnittliches </a:t>
            </a:r>
            <a:r>
              <a:rPr lang="de-DE" dirty="0" smtClean="0"/>
              <a:t>Jahresbruttogehalt im Jahr 2022: € </a:t>
            </a:r>
            <a:r>
              <a:rPr lang="de-DE" dirty="0"/>
              <a:t>38.901</a:t>
            </a:r>
            <a:r>
              <a:rPr lang="de-DE" dirty="0" smtClean="0"/>
              <a:t>,- ≙ EIN Rentenpunkt</a:t>
            </a:r>
            <a:br>
              <a:rPr lang="de-DE" dirty="0" smtClean="0"/>
            </a:br>
            <a:r>
              <a:rPr lang="de-DE" sz="1000" dirty="0"/>
              <a:t>(€ 38.901</a:t>
            </a:r>
            <a:r>
              <a:rPr lang="de-DE" sz="1000" dirty="0" smtClean="0"/>
              <a:t>,-im </a:t>
            </a:r>
            <a:r>
              <a:rPr lang="de-DE" sz="1000" dirty="0"/>
              <a:t>Jahr ≙ € </a:t>
            </a:r>
            <a:r>
              <a:rPr lang="de-DE" sz="1000" dirty="0" smtClean="0"/>
              <a:t>3.200,- pro Monat)</a:t>
            </a:r>
          </a:p>
          <a:p>
            <a:r>
              <a:rPr lang="de-DE" dirty="0" smtClean="0"/>
              <a:t>Max. ZWEI Rentenpunkte pro Jahr</a:t>
            </a:r>
          </a:p>
          <a:p>
            <a:r>
              <a:rPr lang="de-DE" dirty="0" smtClean="0"/>
              <a:t>Wert eines Rentenpunktes (Stand 2022): € 36,-</a:t>
            </a:r>
          </a:p>
          <a:p>
            <a:r>
              <a:rPr lang="de-DE" dirty="0" smtClean="0"/>
              <a:t>Durchschnittliche Rente: 33 Punkte x € 36,- = € 1.188,- mtl.</a:t>
            </a:r>
          </a:p>
          <a:p>
            <a:r>
              <a:rPr lang="de-DE" dirty="0" smtClean="0"/>
              <a:t>Jedes Jahr erhältst du eine Renteninformation mit einer Übersicht</a:t>
            </a:r>
          </a:p>
          <a:p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581183" y="5951933"/>
            <a:ext cx="10237505" cy="369332"/>
          </a:xfrm>
          <a:prstGeom prst="rect">
            <a:avLst/>
          </a:prstGeom>
          <a:solidFill>
            <a:srgbClr val="4D1434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Merke: Die gesetzliche Rente wird nicht ausreichen. Ihr müsst selber Geld ansparen!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911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1201" y="702158"/>
            <a:ext cx="11029611" cy="1013804"/>
          </a:xfrm>
        </p:spPr>
        <p:txBody>
          <a:bodyPr>
            <a:normAutofit/>
          </a:bodyPr>
          <a:lstStyle/>
          <a:p>
            <a:r>
              <a:rPr lang="de-DE" dirty="0" smtClean="0"/>
              <a:t>Aktien bzw. ETF</a:t>
            </a:r>
            <a:br>
              <a:rPr lang="de-DE" dirty="0" smtClean="0"/>
            </a:br>
            <a:r>
              <a:rPr lang="de-DE" dirty="0" smtClean="0"/>
              <a:t>der Kurs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6E154F32-F82E-450E-8AD5-31E12806E2DE}" type="slidenum">
              <a:rPr lang="de-DE" smtClean="0"/>
              <a:t>4</a:t>
            </a:fld>
            <a:endParaRPr lang="de-DE" dirty="0"/>
          </a:p>
        </p:txBody>
      </p:sp>
      <p:pic>
        <p:nvPicPr>
          <p:cNvPr id="7" name="Grafik 6" descr="Bildschirmausschnitt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722" y="2009046"/>
            <a:ext cx="8972550" cy="4471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596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Private </a:t>
            </a:r>
            <a:r>
              <a:rPr lang="de-DE" dirty="0" smtClean="0"/>
              <a:t>vorsorge</a:t>
            </a:r>
            <a:br>
              <a:rPr lang="de-DE" dirty="0" smtClean="0"/>
            </a:br>
            <a:r>
              <a:rPr lang="de-DE" dirty="0" smtClean="0"/>
              <a:t>Aktien bzw. ETF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6E154F32-F82E-450E-8AD5-31E12806E2DE}" type="slidenum">
              <a:rPr lang="de-DE" smtClean="0"/>
              <a:t>5</a:t>
            </a:fld>
            <a:endParaRPr lang="de-DE" dirty="0"/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1" cy="3678302"/>
          </a:xfrm>
        </p:spPr>
        <p:txBody>
          <a:bodyPr>
            <a:normAutofit lnSpcReduction="10000"/>
          </a:bodyPr>
          <a:lstStyle/>
          <a:p>
            <a:r>
              <a:rPr lang="de-DE" dirty="0" smtClean="0">
                <a:sym typeface="Wingdings" panose="05000000000000000000" pitchFamily="2" charset="2"/>
              </a:rPr>
              <a:t>Niemals einzelne Aktien (einzelne Unternehmen) kaufen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Als Anfänger sind sogenannte ETFs (Exchange </a:t>
            </a:r>
            <a:r>
              <a:rPr lang="de-DE" dirty="0" err="1" smtClean="0">
                <a:sym typeface="Wingdings" panose="05000000000000000000" pitchFamily="2" charset="2"/>
              </a:rPr>
              <a:t>Traded</a:t>
            </a:r>
            <a:r>
              <a:rPr lang="de-DE" dirty="0" smtClean="0">
                <a:sym typeface="Wingdings" panose="05000000000000000000" pitchFamily="2" charset="2"/>
              </a:rPr>
              <a:t> Funds) für einen Aktienindex bestens geeignet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Vorteile der ETFs: Niedrigste Kosten da keine Finanzmanager tätig sind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Beispiel: MSCI World Aktienindex (1600 Aktien / Unternehmen aus 23 Industrieländern)</a:t>
            </a:r>
            <a:endParaRPr lang="de-DE" dirty="0" smtClean="0"/>
          </a:p>
          <a:p>
            <a:pPr lvl="1"/>
            <a:r>
              <a:rPr lang="de-DE" dirty="0" smtClean="0"/>
              <a:t>ETF </a:t>
            </a:r>
            <a:r>
              <a:rPr lang="de-DE" dirty="0" err="1" smtClean="0"/>
              <a:t>Xtrackers</a:t>
            </a:r>
            <a:r>
              <a:rPr lang="de-DE" dirty="0" smtClean="0"/>
              <a:t> </a:t>
            </a:r>
            <a:r>
              <a:rPr lang="de-DE" dirty="0"/>
              <a:t>MSCI </a:t>
            </a:r>
            <a:r>
              <a:rPr lang="de-DE" dirty="0" smtClean="0"/>
              <a:t>World</a:t>
            </a:r>
          </a:p>
          <a:p>
            <a:pPr lvl="1"/>
            <a:r>
              <a:rPr lang="de-DE" dirty="0" smtClean="0"/>
              <a:t>WKN (Wertpapierkennnummer) A1XB5U</a:t>
            </a:r>
          </a:p>
          <a:p>
            <a:pPr lvl="1"/>
            <a:r>
              <a:rPr lang="de-DE" dirty="0" smtClean="0"/>
              <a:t>Vorteil: Monatlicher Sparplan schon ab € 10,- je Monat möglich (z.B. </a:t>
            </a:r>
            <a:r>
              <a:rPr lang="de-DE" dirty="0" err="1" smtClean="0"/>
              <a:t>Consors</a:t>
            </a:r>
            <a:r>
              <a:rPr lang="de-DE" dirty="0" smtClean="0"/>
              <a:t> Bank)</a:t>
            </a:r>
          </a:p>
          <a:p>
            <a:r>
              <a:rPr lang="de-DE" dirty="0" smtClean="0"/>
              <a:t>Direktversicherung: Erkundige dich bei deinem Arbeitgeber nach einer betrieblichen Altersversorgung auf Basis von Fonds / ETFs. Der Vorteil: Der Sparbeitrag wird vom Bruttogehalt bezahlt und ggf. gibt der Arbeitgeber einen Zuschuss</a:t>
            </a:r>
            <a:endParaRPr lang="de-DE" dirty="0"/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355587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6E154F32-F82E-450E-8AD5-31E12806E2DE}" type="slidenum">
              <a:rPr lang="de-DE" smtClean="0"/>
              <a:t>6</a:t>
            </a:fld>
            <a:endParaRPr lang="de-DE"/>
          </a:p>
        </p:txBody>
      </p:sp>
      <p:pic>
        <p:nvPicPr>
          <p:cNvPr id="5" name="Grafik 4" descr="Bildschirmausschnitt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852" y="0"/>
            <a:ext cx="11464290" cy="6856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292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Private vorsorge</a:t>
            </a:r>
            <a:br>
              <a:rPr lang="de-DE" dirty="0" smtClean="0"/>
            </a:br>
            <a:r>
              <a:rPr lang="de-DE" dirty="0" smtClean="0"/>
              <a:t>Aktien bzw. ETF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6E154F32-F82E-450E-8AD5-31E12806E2DE}" type="slidenum">
              <a:rPr lang="de-DE" smtClean="0"/>
              <a:t>7</a:t>
            </a:fld>
            <a:endParaRPr lang="de-DE"/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1" cy="4346034"/>
          </a:xfrm>
        </p:spPr>
        <p:txBody>
          <a:bodyPr>
            <a:normAutofit lnSpcReduction="10000"/>
          </a:bodyPr>
          <a:lstStyle/>
          <a:p>
            <a:r>
              <a:rPr lang="de-DE" dirty="0" smtClean="0">
                <a:sym typeface="Wingdings" panose="05000000000000000000" pitchFamily="2" charset="2"/>
              </a:rPr>
              <a:t>Aktien bzw. ETFs Haltedauer: Mindestens 15 Jahre (siehe Renditedreieck)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Wichtig: </a:t>
            </a:r>
          </a:p>
          <a:p>
            <a:pPr lvl="1"/>
            <a:r>
              <a:rPr lang="de-DE" dirty="0" smtClean="0">
                <a:sym typeface="Wingdings" panose="05000000000000000000" pitchFamily="2" charset="2"/>
              </a:rPr>
              <a:t>ETF mit Sparplan ansparen</a:t>
            </a:r>
          </a:p>
          <a:p>
            <a:pPr lvl="1"/>
            <a:r>
              <a:rPr lang="de-DE" dirty="0" smtClean="0">
                <a:sym typeface="Wingdings" panose="05000000000000000000" pitchFamily="2" charset="2"/>
              </a:rPr>
              <a:t>Wenn der ETF billiger wird: NICHT VERKAUFEN !!! Den Sparplan weiter ansparen. Jetzt bekomme ich mehr Anteile</a:t>
            </a:r>
          </a:p>
          <a:p>
            <a:pPr lvl="1"/>
            <a:r>
              <a:rPr lang="de-DE" dirty="0" smtClean="0">
                <a:sym typeface="Wingdings" panose="05000000000000000000" pitchFamily="2" charset="2"/>
              </a:rPr>
              <a:t>Wenn der ETF wieder teurer wird: Sich freuen, dass man günstig gekauft hat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Emotionen: Wenn man ETFs kauft, so wird es zu Emotionen kommen</a:t>
            </a:r>
          </a:p>
          <a:p>
            <a:pPr lvl="1"/>
            <a:r>
              <a:rPr lang="de-DE" dirty="0" smtClean="0">
                <a:sym typeface="Wingdings" panose="05000000000000000000" pitchFamily="2" charset="2"/>
              </a:rPr>
              <a:t>Der Kurs steigt = positive Emotionen = man will mehr ETFs kaufen</a:t>
            </a:r>
          </a:p>
          <a:p>
            <a:pPr lvl="1"/>
            <a:r>
              <a:rPr lang="de-DE" dirty="0" smtClean="0">
                <a:sym typeface="Wingdings" panose="05000000000000000000" pitchFamily="2" charset="2"/>
              </a:rPr>
              <a:t>Der Kurs fällt = negative Emotionen = man will seine ETFs verkaufen</a:t>
            </a:r>
          </a:p>
          <a:p>
            <a:pPr lvl="1"/>
            <a:r>
              <a:rPr lang="de-DE" dirty="0" smtClean="0">
                <a:sym typeface="Wingdings" panose="05000000000000000000" pitchFamily="2" charset="2"/>
              </a:rPr>
              <a:t>Beides ist falsch! Lieber stur weiter mtl. ETFs mittels Sparplan kaufen</a:t>
            </a:r>
          </a:p>
          <a:p>
            <a:pPr lvl="1"/>
            <a:r>
              <a:rPr lang="de-DE" b="1" u="sng" dirty="0" smtClean="0">
                <a:sym typeface="Wingdings" panose="05000000000000000000" pitchFamily="2" charset="2"/>
              </a:rPr>
              <a:t>Zwei </a:t>
            </a:r>
            <a:r>
              <a:rPr lang="de-DE" b="1" u="sng" dirty="0" smtClean="0">
                <a:sym typeface="Wingdings" panose="05000000000000000000" pitchFamily="2" charset="2"/>
              </a:rPr>
              <a:t>Crashs </a:t>
            </a:r>
            <a:r>
              <a:rPr lang="de-DE" b="1" u="sng" dirty="0" smtClean="0">
                <a:sym typeface="Wingdings" panose="05000000000000000000" pitchFamily="2" charset="2"/>
              </a:rPr>
              <a:t>sollte man erlebt haben! Beobachte deine Emotionen! Bleib ruhig!</a:t>
            </a:r>
          </a:p>
          <a:p>
            <a:r>
              <a:rPr lang="de-DE" dirty="0" smtClean="0"/>
              <a:t>Der Kurs wird auf lange Sicht (&gt; 15 Jahre) immer steigen: Außer der Kapitalismus funktioniert nicht mehr. Aber dann haben wir ganz andere Probleme</a:t>
            </a:r>
            <a:endParaRPr lang="de-DE" dirty="0"/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231394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Private vorsorge</a:t>
            </a:r>
            <a:br>
              <a:rPr lang="de-DE" dirty="0" smtClean="0"/>
            </a:br>
            <a:r>
              <a:rPr lang="de-DE" dirty="0" smtClean="0"/>
              <a:t>Finger Weg	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6E154F32-F82E-450E-8AD5-31E12806E2DE}" type="slidenum">
              <a:rPr lang="de-DE" smtClean="0"/>
              <a:t>8</a:t>
            </a:fld>
            <a:endParaRPr lang="de-DE"/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1" cy="4346034"/>
          </a:xfrm>
        </p:spPr>
        <p:txBody>
          <a:bodyPr>
            <a:normAutofit/>
          </a:bodyPr>
          <a:lstStyle/>
          <a:p>
            <a:r>
              <a:rPr lang="de-DE" dirty="0" smtClean="0">
                <a:sym typeface="Wingdings" panose="05000000000000000000" pitchFamily="2" charset="2"/>
              </a:rPr>
              <a:t>Finger weg von einzelnen Aktien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Finger weg von </a:t>
            </a:r>
            <a:r>
              <a:rPr lang="de-DE" dirty="0" err="1" smtClean="0">
                <a:sym typeface="Wingdings" panose="05000000000000000000" pitchFamily="2" charset="2"/>
              </a:rPr>
              <a:t>Krypto</a:t>
            </a:r>
            <a:r>
              <a:rPr lang="de-DE" dirty="0" smtClean="0">
                <a:sym typeface="Wingdings" panose="05000000000000000000" pitchFamily="2" charset="2"/>
              </a:rPr>
              <a:t>-Währungen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Finger weg von Gold, Silber, Öl und sonstigen Rohstoffen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Finger weg von ausländischen Währungen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Finger weg von der Riester Rente (außer Beamte mit Kindern)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Finger weg von Crowdfunding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Finger weg von Optionsscheinen</a:t>
            </a:r>
          </a:p>
          <a:p>
            <a:endParaRPr lang="de-DE" dirty="0" smtClean="0">
              <a:sym typeface="Wingdings" panose="05000000000000000000" pitchFamily="2" charset="2"/>
            </a:endParaRPr>
          </a:p>
          <a:p>
            <a:endParaRPr lang="de-DE" dirty="0"/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101260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Zusammenfassung</a:t>
            </a:r>
            <a:br>
              <a:rPr lang="de-DE" dirty="0" smtClean="0"/>
            </a:b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6E154F32-F82E-450E-8AD5-31E12806E2DE}" type="slidenum">
              <a:rPr lang="de-DE" smtClean="0"/>
              <a:t>9</a:t>
            </a:fld>
            <a:endParaRPr lang="de-DE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183943"/>
              </p:ext>
            </p:extLst>
          </p:nvPr>
        </p:nvGraphicFramePr>
        <p:xfrm>
          <a:off x="581191" y="2180496"/>
          <a:ext cx="11029611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29611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Rente, Private Vorsorge, Aktien</a:t>
                      </a:r>
                      <a:r>
                        <a:rPr lang="de-DE" baseline="0" dirty="0" smtClean="0"/>
                        <a:t> / ETFs</a:t>
                      </a:r>
                      <a:endParaRPr lang="de-DE" dirty="0"/>
                    </a:p>
                  </a:txBody>
                  <a:tcPr>
                    <a:solidFill>
                      <a:srgbClr val="4D143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1) Die gesetzlich</a:t>
                      </a:r>
                      <a:r>
                        <a:rPr lang="de-DE" sz="1600" baseline="0" dirty="0" smtClean="0"/>
                        <a:t> Rente wird nicht ausreichen, um deinen Lebensstandard zu halten. Du musst selber vorsorgen.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2)</a:t>
                      </a:r>
                      <a:r>
                        <a:rPr lang="de-DE" sz="1600" baseline="0" dirty="0" smtClean="0"/>
                        <a:t> Starte mit einem mtl. Sparplan in Höhe von € 10,- (nicht mehr) im Monat auf den MSCI World Aktienindex und beobachte.</a:t>
                      </a:r>
                      <a:r>
                        <a:rPr lang="de-DE" sz="1600" dirty="0" smtClean="0"/>
                        <a:t> </a:t>
                      </a:r>
                      <a:endParaRPr lang="de-DE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3) Nutze die betriebliche Altersvorsorge.</a:t>
                      </a:r>
                      <a:r>
                        <a:rPr lang="de-DE" sz="1600" baseline="0" dirty="0" smtClean="0"/>
                        <a:t> Erkundige dich in deinem Betrieb / deiner Firma. Idealerweise mit ETFs.</a:t>
                      </a:r>
                      <a:endParaRPr lang="de-DE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5731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TM03457464%5b%5bfn=Dividende%5d%5d</Template>
  <TotalTime>0</TotalTime>
  <Words>476</Words>
  <Application>Microsoft Office PowerPoint</Application>
  <PresentationFormat>Breitbild</PresentationFormat>
  <Paragraphs>67</Paragraphs>
  <Slides>9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Arial</vt:lpstr>
      <vt:lpstr>Calibri</vt:lpstr>
      <vt:lpstr>Gill Sans MT</vt:lpstr>
      <vt:lpstr>Wingdings</vt:lpstr>
      <vt:lpstr>Wingdings 2</vt:lpstr>
      <vt:lpstr>Dividende</vt:lpstr>
      <vt:lpstr>Finanzwissen AG</vt:lpstr>
      <vt:lpstr>inhaltsübersicht</vt:lpstr>
      <vt:lpstr>Gesetzliche Rente </vt:lpstr>
      <vt:lpstr>Aktien bzw. ETF der Kurs</vt:lpstr>
      <vt:lpstr>Private vorsorge Aktien bzw. ETF</vt:lpstr>
      <vt:lpstr>PowerPoint-Präsentation</vt:lpstr>
      <vt:lpstr>Private vorsorge Aktien bzw. ETF</vt:lpstr>
      <vt:lpstr>Private vorsorge Finger Weg </vt:lpstr>
      <vt:lpstr>Zusammenfassung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Finanzwissen AG</dc:title>
  <dc:creator>Microsoft-Konto</dc:creator>
  <cp:lastModifiedBy>Microsoft-Konto</cp:lastModifiedBy>
  <cp:revision>124</cp:revision>
  <cp:lastPrinted>2023-03-21T09:58:09Z</cp:lastPrinted>
  <dcterms:created xsi:type="dcterms:W3CDTF">2022-11-14T11:54:54Z</dcterms:created>
  <dcterms:modified xsi:type="dcterms:W3CDTF">2023-06-05T11:42:15Z</dcterms:modified>
</cp:coreProperties>
</file>