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64" r:id="rId3"/>
    <p:sldId id="291" r:id="rId4"/>
    <p:sldId id="283" r:id="rId5"/>
    <p:sldId id="284" r:id="rId6"/>
    <p:sldId id="286" r:id="rId7"/>
    <p:sldId id="285" r:id="rId8"/>
    <p:sldId id="287" r:id="rId9"/>
    <p:sldId id="288" r:id="rId10"/>
    <p:sldId id="289" r:id="rId11"/>
    <p:sldId id="290" r:id="rId12"/>
    <p:sldId id="282" r:id="rId13"/>
  </p:sldIdLst>
  <p:sldSz cx="12192000" cy="6858000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2246"/>
    <a:srgbClr val="863A78"/>
    <a:srgbClr val="D9B5D2"/>
    <a:srgbClr val="5B9BD5"/>
    <a:srgbClr val="A6D86E"/>
    <a:srgbClr val="F93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211" autoAdjust="0"/>
  </p:normalViewPr>
  <p:slideViewPr>
    <p:cSldViewPr snapToGrid="0">
      <p:cViewPr varScale="1">
        <p:scale>
          <a:sx n="84" d="100"/>
          <a:sy n="84" d="100"/>
        </p:scale>
        <p:origin x="9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169920" cy="481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anchor="t" anchorCtr="0" compatLnSpc="1">
            <a:noAutofit/>
          </a:bodyPr>
          <a:lstStyle>
            <a:lvl1pPr marL="0" marR="0" lvl="0" indent="0" algn="l" defTabSz="96661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umsplatzhalter 2"/>
          <p:cNvSpPr txBox="1">
            <a:spLocks noGrp="1"/>
          </p:cNvSpPr>
          <p:nvPr>
            <p:ph type="dt" idx="1"/>
          </p:nvPr>
        </p:nvSpPr>
        <p:spPr>
          <a:xfrm>
            <a:off x="4143582" y="0"/>
            <a:ext cx="3169920" cy="481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anchor="t" anchorCtr="0" compatLnSpc="1">
            <a:noAutofit/>
          </a:bodyPr>
          <a:lstStyle>
            <a:lvl1pPr marL="0" marR="0" lvl="0" indent="0" algn="r" defTabSz="96661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7AC98F6-42C7-4786-9697-1D357EC240FA}" type="datetime1">
              <a:rPr lang="de-DE"/>
              <a:pPr lvl="0"/>
              <a:t>16.05.2023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/>
          <p:cNvSpPr txBox="1">
            <a:spLocks noGrp="1"/>
          </p:cNvSpPr>
          <p:nvPr>
            <p:ph type="body" sz="quarter" idx="3"/>
          </p:nvPr>
        </p:nvSpPr>
        <p:spPr>
          <a:xfrm>
            <a:off x="731520" y="4620576"/>
            <a:ext cx="5852160" cy="3780473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anchor="t" anchorCtr="0" compatLnSpc="1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0" y="9119469"/>
            <a:ext cx="3169920" cy="481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anchor="b" anchorCtr="0" compatLnSpc="1">
            <a:noAutofit/>
          </a:bodyPr>
          <a:lstStyle>
            <a:lvl1pPr marL="0" marR="0" lvl="0" indent="0" algn="l" defTabSz="96661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4143582" y="9119469"/>
            <a:ext cx="3169920" cy="481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6661" tIns="48331" rIns="96661" bIns="48331" anchor="b" anchorCtr="0" compatLnSpc="1">
            <a:noAutofit/>
          </a:bodyPr>
          <a:lstStyle>
            <a:lvl1pPr marL="0" marR="0" lvl="0" indent="0" algn="r" defTabSz="96661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3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70628C5-6F15-4585-86EB-A524A4ACA94C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03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70628C5-6F15-4585-86EB-A524A4ACA94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646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70628C5-6F15-4585-86EB-A524A4ACA94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90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70628C5-6F15-4585-86EB-A524A4ACA94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072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70628C5-6F15-4585-86EB-A524A4ACA94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145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46538" y="3085761"/>
            <a:ext cx="11262865" cy="3304797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ctrTitle"/>
          </p:nvPr>
        </p:nvSpPr>
        <p:spPr>
          <a:xfrm>
            <a:off x="581192" y="1020433"/>
            <a:ext cx="10993547" cy="1475009"/>
          </a:xfrm>
        </p:spPr>
        <p:txBody>
          <a:bodyPr/>
          <a:lstStyle>
            <a:lvl1pPr>
              <a:defRPr sz="3600">
                <a:solidFill>
                  <a:srgbClr val="4D143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Subtitle 2"/>
          <p:cNvSpPr txBox="1">
            <a:spLocks noGrp="1"/>
          </p:cNvSpPr>
          <p:nvPr>
            <p:ph type="subTitle" idx="1"/>
          </p:nvPr>
        </p:nvSpPr>
        <p:spPr>
          <a:xfrm>
            <a:off x="581192" y="2495443"/>
            <a:ext cx="10993547" cy="590318"/>
          </a:xfrm>
        </p:spPr>
        <p:txBody>
          <a:bodyPr anchor="t"/>
          <a:lstStyle>
            <a:lvl1pPr marL="0" indent="0">
              <a:buNone/>
              <a:defRPr sz="1600" cap="all">
                <a:solidFill>
                  <a:srgbClr val="903163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8DD470BB-3638-4E50-AAA8-98D4E3A19A84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10558302" y="5956136"/>
            <a:ext cx="1016437" cy="365129"/>
          </a:xfrm>
        </p:spPr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04D6115D-03CE-45F7-BFC3-E82B45CD439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2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440283" y="614403"/>
            <a:ext cx="11309335" cy="1189296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530D12-D2EB-4B02-8C68-B10D4F6481EF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ED9EBB-C79A-42A5-9CF9-D7EA453B186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7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8839203" y="599727"/>
            <a:ext cx="2906813" cy="5816946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839203" y="675723"/>
            <a:ext cx="2004163" cy="51830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774926" y="675723"/>
            <a:ext cx="7896282" cy="5183075"/>
          </a:xfrm>
        </p:spPr>
        <p:txBody>
          <a:bodyPr vert="eaVert"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>
          <a:xfrm>
            <a:off x="8993672" y="5956136"/>
            <a:ext cx="1328138" cy="365129"/>
          </a:xfrm>
        </p:spPr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A4DE580D-D56A-4830-8A18-5335C6715BB0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>
          <a:xfrm>
            <a:off x="774926" y="5951811"/>
            <a:ext cx="7896282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>
          <a:xfrm>
            <a:off x="10446617" y="5956136"/>
            <a:ext cx="1164195" cy="365129"/>
          </a:xfrm>
        </p:spPr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61E14337-38F5-489F-8CC2-EB648D5F262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2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40283" y="614403"/>
            <a:ext cx="11309335" cy="1189296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02158"/>
            <a:ext cx="11029611" cy="10138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4A52FF-C5FB-4BC2-8534-63D33AA42E5D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154F32-F82E-450E-8AD5-31E12806E2DE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447818" y="5141972"/>
            <a:ext cx="11290855" cy="1258827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3043909"/>
            <a:ext cx="11029611" cy="1497503"/>
          </a:xfrm>
        </p:spPr>
        <p:txBody>
          <a:bodyPr/>
          <a:lstStyle>
            <a:lvl1pPr>
              <a:defRPr sz="3600">
                <a:solidFill>
                  <a:srgbClr val="4D143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581192" y="4541413"/>
            <a:ext cx="11029611" cy="600559"/>
          </a:xfrm>
        </p:spPr>
        <p:txBody>
          <a:bodyPr anchor="t"/>
          <a:lstStyle>
            <a:lvl1pPr marL="0" indent="0">
              <a:buNone/>
              <a:defRPr cap="all">
                <a:solidFill>
                  <a:srgbClr val="90316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85729FFB-CBC3-425A-87C3-AC723061D0AA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D518AE69-831E-4D32-8321-133B5206070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445980" y="606558"/>
            <a:ext cx="11300036" cy="1258827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581192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6188421" y="2227999"/>
            <a:ext cx="5422392" cy="363304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5DCE93-3EF7-43D5-B78A-B5ED79B02561}" type="datetime1">
              <a:rPr lang="en-US" smtClean="0"/>
              <a:t>5/16/2023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E531B1-2DC2-4EFA-93C2-A2FAEAB2E5E3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8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>
            <a:off x="445980" y="606558"/>
            <a:ext cx="11300036" cy="1258827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1"/>
          </p:nvPr>
        </p:nvSpPr>
        <p:spPr>
          <a:xfrm>
            <a:off x="887214" y="2250896"/>
            <a:ext cx="5087072" cy="536002"/>
          </a:xfr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90316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Content Placeholder 3"/>
          <p:cNvSpPr txBox="1">
            <a:spLocks noGrp="1"/>
          </p:cNvSpPr>
          <p:nvPr>
            <p:ph idx="2"/>
          </p:nvPr>
        </p:nvSpPr>
        <p:spPr>
          <a:xfrm>
            <a:off x="581192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Text Placeholder 4"/>
          <p:cNvSpPr txBox="1">
            <a:spLocks noGrp="1"/>
          </p:cNvSpPr>
          <p:nvPr>
            <p:ph type="body" idx="3"/>
          </p:nvPr>
        </p:nvSpPr>
        <p:spPr>
          <a:xfrm>
            <a:off x="6523731" y="2250896"/>
            <a:ext cx="5087072" cy="553376"/>
          </a:xfr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None/>
              <a:defRPr sz="2200">
                <a:solidFill>
                  <a:srgbClr val="903163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Content Placeholder 5"/>
          <p:cNvSpPr txBox="1">
            <a:spLocks noGrp="1"/>
          </p:cNvSpPr>
          <p:nvPr>
            <p:ph idx="4"/>
          </p:nvPr>
        </p:nvSpPr>
        <p:spPr>
          <a:xfrm>
            <a:off x="6217709" y="2926052"/>
            <a:ext cx="5393103" cy="2934995"/>
          </a:xfrm>
        </p:spPr>
        <p:txBody>
          <a:bodyPr anchor="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8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3E580C-F05C-46CE-AD46-45CBD008EF05}" type="datetime1">
              <a:rPr lang="en-US" smtClean="0"/>
              <a:t>5/16/2023</a:t>
            </a:fld>
            <a:endParaRPr lang="en-US"/>
          </a:p>
        </p:txBody>
      </p:sp>
      <p:sp>
        <p:nvSpPr>
          <p:cNvPr id="9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8D61AA-2E5D-4AAF-8BD4-2CC17131F79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440685" y="606558"/>
            <a:ext cx="11300036" cy="1258827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75898" y="729654"/>
            <a:ext cx="11029611" cy="98832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28F008-AC42-4F70-AE2D-802BAC886CDF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CF2B05-A94F-416B-AB83-6625FE98182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E47F71-E9D3-4396-B65E-514E7F65DBC3}" type="datetime1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89CD90-57F5-41E7-A8C6-D088927AD779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/>
          <p:nvPr/>
        </p:nvSpPr>
        <p:spPr>
          <a:xfrm>
            <a:off x="447818" y="5141972"/>
            <a:ext cx="11298198" cy="1274701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581192" y="5262298"/>
            <a:ext cx="4909441" cy="689512"/>
          </a:xfrm>
        </p:spPr>
        <p:txBody>
          <a:bodyPr anchor="ctr"/>
          <a:lstStyle>
            <a:lvl1pPr>
              <a:defRPr sz="2000">
                <a:solidFill>
                  <a:srgbClr val="9F296B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447818" y="601199"/>
            <a:ext cx="11292840" cy="4204804"/>
          </a:xfrm>
        </p:spPr>
        <p:txBody>
          <a:bodyPr/>
          <a:lstStyle>
            <a:lvl1pPr>
              <a:spcBef>
                <a:spcPts val="500"/>
              </a:spcBef>
              <a:defRPr sz="2000"/>
            </a:lvl1pPr>
            <a:lvl2pPr>
              <a:defRPr sz="1800"/>
            </a:lvl2pPr>
            <a:lvl3pPr>
              <a:spcBef>
                <a:spcPts val="400"/>
              </a:spcBef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5740822" y="5262298"/>
            <a:ext cx="5869990" cy="689512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1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4C74B5B9-EE98-49AB-8608-A7EC237CBAF1}" type="datetime1">
              <a:rPr lang="en-US" smtClean="0"/>
              <a:t>5/16/2023</a:t>
            </a:fld>
            <a:endParaRPr lang="en-US"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9F296B"/>
                </a:solidFill>
              </a:defRPr>
            </a:lvl1pPr>
          </a:lstStyle>
          <a:p>
            <a:pPr lvl="0"/>
            <a:fld id="{75B2752C-71DF-4ECD-9EFE-FD1C21D757B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81192" y="4693386"/>
            <a:ext cx="11029611" cy="566735"/>
          </a:xfrm>
        </p:spPr>
        <p:txBody>
          <a:bodyPr/>
          <a:lstStyle>
            <a:lvl1pPr>
              <a:defRPr sz="2400">
                <a:solidFill>
                  <a:srgbClr val="4D1434"/>
                </a:solidFill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447818" y="599727"/>
            <a:ext cx="11290855" cy="3557253"/>
          </a:xfrm>
        </p:spPr>
        <p:txBody>
          <a:bodyPr anchor="t"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581192" y="5260122"/>
            <a:ext cx="11029620" cy="59866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B0F2D4-CBC8-4B78-B5AC-71879018D6FE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97B3D0-3AC4-4464-9ACD-91123BCEA056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81192" y="705121"/>
            <a:ext cx="11029611" cy="118955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rmAutofit/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81192" y="2335999"/>
            <a:ext cx="11029611" cy="35227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605951" y="5956136"/>
            <a:ext cx="284479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903163"/>
                </a:solidFill>
                <a:uFillTx/>
                <a:latin typeface="Gill Sans MT"/>
              </a:defRPr>
            </a:lvl1pPr>
          </a:lstStyle>
          <a:p>
            <a:pPr lvl="0"/>
            <a:fld id="{DFC0F3FC-8152-49A2-8FBC-52AFDE2D00C1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581192" y="5951811"/>
            <a:ext cx="6917207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all" spc="0" baseline="0">
                <a:solidFill>
                  <a:srgbClr val="903163"/>
                </a:solidFill>
                <a:uFillTx/>
                <a:latin typeface="Gill Sans M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0558302" y="5956136"/>
            <a:ext cx="105251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903163"/>
                </a:solidFill>
                <a:uFillTx/>
                <a:latin typeface="Gill Sans MT"/>
              </a:defRPr>
            </a:lvl1pPr>
          </a:lstStyle>
          <a:p>
            <a:pPr lvl="0"/>
            <a:fld id="{EC48508B-D35B-4DEF-9F5F-FA93DD7DDE29}" type="slidenum">
              <a:t>‹Nr.›</a:t>
            </a:fld>
            <a:endParaRPr lang="en-US"/>
          </a:p>
        </p:txBody>
      </p:sp>
      <p:sp>
        <p:nvSpPr>
          <p:cNvPr id="7" name="Rectangle 8"/>
          <p:cNvSpPr/>
          <p:nvPr/>
        </p:nvSpPr>
        <p:spPr>
          <a:xfrm>
            <a:off x="446538" y="457200"/>
            <a:ext cx="3703320" cy="94997"/>
          </a:xfrm>
          <a:prstGeom prst="rect">
            <a:avLst/>
          </a:prstGeom>
          <a:solidFill>
            <a:srgbClr val="4D1434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8042148" y="453642"/>
            <a:ext cx="3703320" cy="98554"/>
          </a:xfrm>
          <a:prstGeom prst="rect">
            <a:avLst/>
          </a:prstGeom>
          <a:solidFill>
            <a:srgbClr val="969FA7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Rectangle 10"/>
          <p:cNvSpPr/>
          <p:nvPr/>
        </p:nvSpPr>
        <p:spPr>
          <a:xfrm>
            <a:off x="4241828" y="457200"/>
            <a:ext cx="3703320" cy="91440"/>
          </a:xfrm>
          <a:prstGeom prst="rect">
            <a:avLst/>
          </a:prstGeom>
          <a:solidFill>
            <a:srgbClr val="903163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2800" b="0" i="0" u="none" strike="noStrike" kern="1200" cap="all" spc="0" baseline="0">
          <a:solidFill>
            <a:srgbClr val="FFFFFF"/>
          </a:solidFill>
          <a:uFillTx/>
          <a:latin typeface="Gill Sans MT"/>
        </a:defRPr>
      </a:lvl1pPr>
    </p:titleStyle>
    <p:bodyStyle>
      <a:lvl1pPr marL="306003" marR="0" lvl="0" indent="-306003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903163"/>
        </a:buClr>
        <a:buSzPct val="92000"/>
        <a:buFont typeface="Wingdings 2" pitchFamily="18"/>
        <a:buChar char=""/>
        <a:tabLst/>
        <a:defRPr lang="de-DE" sz="1800" b="0" i="0" u="none" strike="noStrike" kern="1200" cap="none" spc="0" baseline="0">
          <a:solidFill>
            <a:srgbClr val="3D3D3D"/>
          </a:solidFill>
          <a:uFillTx/>
          <a:latin typeface="Gill Sans MT"/>
        </a:defRPr>
      </a:lvl1pPr>
      <a:lvl2pPr marL="630003" marR="0" lvl="1" indent="-306003" algn="l" defTabSz="457200" rtl="0" fontAlgn="auto" hangingPunct="1">
        <a:lnSpc>
          <a:spcPct val="100000"/>
        </a:lnSpc>
        <a:spcBef>
          <a:spcPts val="400"/>
        </a:spcBef>
        <a:spcAft>
          <a:spcPts val="600"/>
        </a:spcAft>
        <a:buClr>
          <a:srgbClr val="903163"/>
        </a:buClr>
        <a:buSzPct val="92000"/>
        <a:buFont typeface="Wingdings 2" pitchFamily="18"/>
        <a:buChar char=""/>
        <a:tabLst/>
        <a:defRPr lang="de-DE" sz="1600" b="0" i="0" u="none" strike="noStrike" kern="1200" cap="none" spc="0" baseline="0">
          <a:solidFill>
            <a:srgbClr val="3D3D3D"/>
          </a:solidFill>
          <a:uFillTx/>
          <a:latin typeface="Gill Sans MT"/>
        </a:defRPr>
      </a:lvl2pPr>
      <a:lvl3pPr marL="899998" marR="0" lvl="2" indent="-270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903163"/>
        </a:buClr>
        <a:buSzPct val="92000"/>
        <a:buFont typeface="Wingdings 2" pitchFamily="18"/>
        <a:buChar char=""/>
        <a:tabLst/>
        <a:defRPr lang="de-DE" sz="1400" b="0" i="0" u="none" strike="noStrike" kern="1200" cap="none" spc="0" baseline="0">
          <a:solidFill>
            <a:srgbClr val="3D3D3D"/>
          </a:solidFill>
          <a:uFillTx/>
          <a:latin typeface="Gill Sans MT"/>
        </a:defRPr>
      </a:lvl3pPr>
      <a:lvl4pPr marL="1242002" marR="0" lvl="3" indent="-234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903163"/>
        </a:buClr>
        <a:buSzPct val="92000"/>
        <a:buFont typeface="Wingdings 2" pitchFamily="18"/>
        <a:buChar char=""/>
        <a:tabLst/>
        <a:defRPr lang="de-DE" sz="1200" b="0" i="0" u="none" strike="noStrike" kern="1200" cap="none" spc="0" baseline="0">
          <a:solidFill>
            <a:srgbClr val="3D3D3D"/>
          </a:solidFill>
          <a:uFillTx/>
          <a:latin typeface="Gill Sans MT"/>
        </a:defRPr>
      </a:lvl4pPr>
      <a:lvl5pPr marL="1602001" marR="0" lvl="4" indent="-234004" algn="l" defTabSz="457200" rtl="0" fontAlgn="auto" hangingPunct="1">
        <a:lnSpc>
          <a:spcPct val="100000"/>
        </a:lnSpc>
        <a:spcBef>
          <a:spcPts val="300"/>
        </a:spcBef>
        <a:spcAft>
          <a:spcPts val="600"/>
        </a:spcAft>
        <a:buClr>
          <a:srgbClr val="903163"/>
        </a:buClr>
        <a:buSzPct val="92000"/>
        <a:buFont typeface="Wingdings 2" pitchFamily="18"/>
        <a:buChar char=""/>
        <a:tabLst/>
        <a:defRPr lang="de-DE" sz="1200" b="0" i="0" u="none" strike="noStrike" kern="1200" cap="none" spc="0" baseline="0">
          <a:solidFill>
            <a:srgbClr val="3D3D3D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http://www.unterricht-finanzen.de/static/videos/video11_Einheit_6.mp4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de-DE" dirty="0"/>
              <a:t>Finanzwissen AG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de-DE" b="1" dirty="0" smtClean="0"/>
              <a:t>Versicherungen, </a:t>
            </a:r>
            <a:r>
              <a:rPr lang="de-DE" b="1" dirty="0" err="1" smtClean="0"/>
              <a:t>banken</a:t>
            </a:r>
            <a:r>
              <a:rPr lang="de-DE" b="1" dirty="0" smtClean="0"/>
              <a:t>, </a:t>
            </a:r>
            <a:r>
              <a:rPr lang="de-DE" b="1" dirty="0" err="1" smtClean="0"/>
              <a:t>kredite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4D6115D-03CE-45F7-BFC3-E82B45CD439D}" type="slidenum">
              <a:rPr lang="de-DE" smtClean="0"/>
              <a:t>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897886" y="688532"/>
            <a:ext cx="2394888" cy="22669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7038760" y="1687442"/>
            <a:ext cx="2237347" cy="1251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7372274" y="720521"/>
            <a:ext cx="1920500" cy="339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Netto Einnahmen</a:t>
            </a:r>
            <a:endParaRPr lang="de-DE" sz="1600" dirty="0"/>
          </a:p>
        </p:txBody>
      </p:sp>
      <p:sp>
        <p:nvSpPr>
          <p:cNvPr id="10" name="Rechteck 9"/>
          <p:cNvSpPr/>
          <p:nvPr/>
        </p:nvSpPr>
        <p:spPr>
          <a:xfrm>
            <a:off x="7592704" y="2089312"/>
            <a:ext cx="1163042" cy="339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Ausgaben</a:t>
            </a:r>
            <a:endParaRPr lang="de-DE" sz="16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78" y="565761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1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Banken</a:t>
            </a:r>
            <a:br>
              <a:rPr lang="de-DE" dirty="0"/>
            </a:br>
            <a:r>
              <a:rPr lang="de-DE" dirty="0"/>
              <a:t>welche </a:t>
            </a:r>
            <a:r>
              <a:rPr lang="de-DE" dirty="0" smtClean="0"/>
              <a:t>bank-karten </a:t>
            </a:r>
            <a:r>
              <a:rPr lang="de-DE" dirty="0"/>
              <a:t>gibt es?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10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733592" y="2332896"/>
            <a:ext cx="11029611" cy="367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lvl1pPr marL="306003" marR="0" lvl="0" indent="-306003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itchFamily="18"/>
              <a:buChar char=""/>
              <a:tabLst/>
              <a:defRPr lang="de-DE" sz="1800" b="0" i="0" u="none" strike="noStrike" kern="1200" cap="none" spc="0" baseline="0">
                <a:solidFill>
                  <a:srgbClr val="3D3D3D"/>
                </a:solidFill>
                <a:uFillTx/>
                <a:latin typeface="Gill Sans MT"/>
              </a:defRPr>
            </a:lvl1pPr>
            <a:lvl2pPr marL="630003" marR="0" lvl="1" indent="-306003" algn="l" defTabSz="4572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itchFamily="18"/>
              <a:buChar char=""/>
              <a:tabLst/>
              <a:defRPr lang="de-DE" sz="1600" b="0" i="0" u="none" strike="noStrike" kern="1200" cap="none" spc="0" baseline="0">
                <a:solidFill>
                  <a:srgbClr val="3D3D3D"/>
                </a:solidFill>
                <a:uFillTx/>
                <a:latin typeface="Gill Sans MT"/>
              </a:defRPr>
            </a:lvl2pPr>
            <a:lvl3pPr marL="899998" marR="0" lvl="2" indent="-270004" algn="l" defTabSz="4572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itchFamily="18"/>
              <a:buChar char=""/>
              <a:tabLst/>
              <a:defRPr lang="de-DE" sz="1400" b="0" i="0" u="none" strike="noStrike" kern="1200" cap="none" spc="0" baseline="0">
                <a:solidFill>
                  <a:srgbClr val="3D3D3D"/>
                </a:solidFill>
                <a:uFillTx/>
                <a:latin typeface="Gill Sans MT"/>
              </a:defRPr>
            </a:lvl3pPr>
            <a:lvl4pPr marL="1242002" marR="0" lvl="3" indent="-234004" algn="l" defTabSz="4572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itchFamily="18"/>
              <a:buChar char=""/>
              <a:tabLst/>
              <a:defRPr lang="de-DE" sz="1200" b="0" i="0" u="none" strike="noStrike" kern="1200" cap="none" spc="0" baseline="0">
                <a:solidFill>
                  <a:srgbClr val="3D3D3D"/>
                </a:solidFill>
                <a:uFillTx/>
                <a:latin typeface="Gill Sans MT"/>
              </a:defRPr>
            </a:lvl4pPr>
            <a:lvl5pPr marL="1602001" marR="0" lvl="4" indent="-234004" algn="l" defTabSz="4572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903163"/>
              </a:buClr>
              <a:buSzPct val="92000"/>
              <a:buFont typeface="Wingdings 2" pitchFamily="18"/>
              <a:buChar char=""/>
              <a:tabLst/>
              <a:defRPr lang="de-DE" sz="1200" b="0" i="0" u="none" strike="noStrike" kern="1200" cap="none" spc="0" baseline="0">
                <a:solidFill>
                  <a:srgbClr val="3D3D3D"/>
                </a:solidFill>
                <a:uFillTx/>
                <a:latin typeface="Gill Sans M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Debitcard</a:t>
            </a:r>
            <a:r>
              <a:rPr lang="de-DE" dirty="0" smtClean="0"/>
              <a:t>, ähnlich der Kreditkarte:</a:t>
            </a:r>
            <a:endParaRPr lang="de-DE" dirty="0"/>
          </a:p>
          <a:p>
            <a:pPr lvl="1"/>
            <a:r>
              <a:rPr lang="de-DE" dirty="0"/>
              <a:t>Begeben von: Visa oder </a:t>
            </a:r>
            <a:r>
              <a:rPr lang="de-DE" dirty="0" err="1"/>
              <a:t>Mastercard</a:t>
            </a:r>
            <a:endParaRPr lang="de-DE" dirty="0"/>
          </a:p>
          <a:p>
            <a:pPr lvl="1"/>
            <a:r>
              <a:rPr lang="de-DE" dirty="0"/>
              <a:t>Girokonto wird sofort </a:t>
            </a:r>
            <a:r>
              <a:rPr lang="de-DE" dirty="0" smtClean="0"/>
              <a:t>belastet (Vorteil: bessere Kontrolle)</a:t>
            </a:r>
            <a:endParaRPr lang="de-DE" dirty="0"/>
          </a:p>
          <a:p>
            <a:pPr lvl="1"/>
            <a:r>
              <a:rPr lang="de-DE" dirty="0"/>
              <a:t>Akzeptanz: weltweit</a:t>
            </a:r>
          </a:p>
          <a:p>
            <a:pPr lvl="1"/>
            <a:r>
              <a:rPr lang="de-DE" dirty="0"/>
              <a:t>Online bezahlen: JA</a:t>
            </a:r>
          </a:p>
          <a:p>
            <a:pPr lvl="1"/>
            <a:r>
              <a:rPr lang="de-DE" dirty="0"/>
              <a:t>Vorteil: Mittlerweile meistens kostenlos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77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Banken</a:t>
            </a:r>
            <a:br>
              <a:rPr lang="de-DE" dirty="0" smtClean="0"/>
            </a:br>
            <a:r>
              <a:rPr lang="de-DE" dirty="0" err="1" smtClean="0"/>
              <a:t>kredite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Generell gilt: Keinen Kredit aufnehmen! Ausnahme: Für ein Haus oder eine Wohnung.</a:t>
            </a:r>
          </a:p>
          <a:p>
            <a:r>
              <a:rPr lang="de-DE" dirty="0" smtClean="0"/>
              <a:t>Notfallguthaben: Selber € 1.000,- ansparen.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7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Zusammenfassung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12</a:t>
            </a:fld>
            <a:endParaRPr lang="de-DE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273094"/>
              </p:ext>
            </p:extLst>
          </p:nvPr>
        </p:nvGraphicFramePr>
        <p:xfrm>
          <a:off x="581191" y="2180496"/>
          <a:ext cx="1102961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9611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Versicherungen,</a:t>
                      </a:r>
                      <a:r>
                        <a:rPr lang="de-DE" baseline="0" dirty="0" smtClean="0"/>
                        <a:t> Banken und Kredite</a:t>
                      </a:r>
                      <a:endParaRPr lang="de-DE" dirty="0"/>
                    </a:p>
                  </a:txBody>
                  <a:tcPr>
                    <a:solidFill>
                      <a:srgbClr val="4D143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1)</a:t>
                      </a:r>
                      <a:r>
                        <a:rPr lang="de-DE" sz="1600" baseline="0" dirty="0" smtClean="0"/>
                        <a:t> Folgende Versicherungen – als SINGLE – sind ein Muss: Privathaftpflichtversicherung, Auslandsreisekrankenversicherung</a:t>
                      </a:r>
                      <a:endParaRPr lang="de-DE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aseline="0" dirty="0" smtClean="0"/>
                        <a:t>2) Folgende Versicherungen – als FAMILIE– sind ein Muss: Berufsunfähigkeitsversicherung, Risikolebensversicherung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3) Girokonten</a:t>
                      </a:r>
                      <a:r>
                        <a:rPr lang="de-DE" sz="1600" baseline="0" dirty="0" smtClean="0"/>
                        <a:t>: Suche dir ein kostenloses Girokonto mit kostenloser Visa </a:t>
                      </a:r>
                      <a:r>
                        <a:rPr lang="de-DE" sz="1600" baseline="0" dirty="0" err="1" smtClean="0"/>
                        <a:t>Debitcard</a:t>
                      </a:r>
                      <a:r>
                        <a:rPr lang="de-DE" sz="1600" baseline="0" dirty="0" smtClean="0"/>
                        <a:t> (z.B. comdirect, DKB oder ING)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4) €</a:t>
                      </a:r>
                      <a:r>
                        <a:rPr lang="de-DE" sz="1600" baseline="0" dirty="0" smtClean="0"/>
                        <a:t> 1.000,- Notfallguthaben ansparen</a:t>
                      </a:r>
                      <a:endParaRPr lang="de-DE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5) Kredite:</a:t>
                      </a:r>
                      <a:r>
                        <a:rPr lang="de-DE" sz="1600" baseline="0" dirty="0" smtClean="0"/>
                        <a:t> Sind ein </a:t>
                      </a:r>
                      <a:r>
                        <a:rPr lang="de-DE" sz="1600" baseline="0" dirty="0" err="1" smtClean="0"/>
                        <a:t>No</a:t>
                      </a:r>
                      <a:r>
                        <a:rPr lang="de-DE" sz="1600" baseline="0" dirty="0" smtClean="0"/>
                        <a:t>-Go! Wer einen Kredit aufnehmen will/muss lebt über seine Verhältnisse.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dirty="0" err="1"/>
              <a:t>inhaltsübersicht</a:t>
            </a:r>
            <a:endParaRPr lang="de-DE" dirty="0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 smtClean="0"/>
              <a:t>Warum müssen wir uns mit Finanzen beschäftigen?</a:t>
            </a:r>
          </a:p>
          <a:p>
            <a:pPr lvl="0"/>
            <a:r>
              <a:rPr lang="de-DE" dirty="0"/>
              <a:t>Macht Geld glücklich?</a:t>
            </a:r>
          </a:p>
          <a:p>
            <a:pPr lvl="0"/>
            <a:r>
              <a:rPr lang="de-DE" dirty="0" smtClean="0"/>
              <a:t>Inflation, Zinsen, Tabellenkalkulation</a:t>
            </a:r>
            <a:endParaRPr lang="de-DE" dirty="0"/>
          </a:p>
          <a:p>
            <a:pPr lvl="0"/>
            <a:r>
              <a:rPr lang="de-DE" dirty="0"/>
              <a:t>Haushaltsplan</a:t>
            </a:r>
          </a:p>
          <a:p>
            <a:pPr lvl="0"/>
            <a:r>
              <a:rPr lang="de-DE" dirty="0"/>
              <a:t>Konsum</a:t>
            </a:r>
          </a:p>
          <a:p>
            <a:pPr lvl="0"/>
            <a:r>
              <a:rPr lang="de-DE" sz="2400" b="1" dirty="0"/>
              <a:t>Versicherungen, Banken, Kredite</a:t>
            </a:r>
          </a:p>
          <a:p>
            <a:pPr lvl="0"/>
            <a:r>
              <a:rPr lang="de-DE"/>
              <a:t>Gesetzliche </a:t>
            </a:r>
            <a:r>
              <a:rPr lang="de-DE" smtClean="0"/>
              <a:t>Rente, Private </a:t>
            </a:r>
            <a:r>
              <a:rPr lang="de-DE" dirty="0" smtClean="0"/>
              <a:t>Vorsorge, Aktien</a:t>
            </a:r>
            <a:endParaRPr lang="de-DE" dirty="0"/>
          </a:p>
          <a:p>
            <a:pPr lvl="0"/>
            <a:r>
              <a:rPr lang="de-DE" dirty="0" smtClean="0"/>
              <a:t>Was liegt euch am Herzen?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96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Versicherungen</a:t>
            </a:r>
            <a:br>
              <a:rPr lang="de-DE" dirty="0" smtClean="0"/>
            </a:br>
            <a:r>
              <a:rPr lang="de-DE" dirty="0" err="1" smtClean="0"/>
              <a:t>vorsicht</a:t>
            </a:r>
            <a:r>
              <a:rPr lang="de-DE" dirty="0" smtClean="0"/>
              <a:t>: Abzocke</a:t>
            </a:r>
            <a:endParaRPr lang="de-DE" dirty="0"/>
          </a:p>
        </p:txBody>
      </p:sp>
      <p:pic>
        <p:nvPicPr>
          <p:cNvPr id="5" name="video11_Einheit_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5750" y="2181225"/>
            <a:ext cx="6538913" cy="367823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3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453958" y="5956136"/>
            <a:ext cx="10630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hlinkClick r:id="rId5"/>
              </a:rPr>
              <a:t>http://www.unterricht-finanzen.de/static/videos/video11_Einheit_6.mp4</a:t>
            </a:r>
            <a:endParaRPr lang="de-DE" dirty="0" smtClean="0"/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8" y="3796136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Versicherungen</a:t>
            </a:r>
            <a:br>
              <a:rPr lang="de-DE" dirty="0" smtClean="0"/>
            </a:br>
            <a:r>
              <a:rPr lang="de-DE" dirty="0" smtClean="0"/>
              <a:t>Diese </a:t>
            </a:r>
            <a:r>
              <a:rPr lang="de-DE" dirty="0" err="1" smtClean="0"/>
              <a:t>versicherungen</a:t>
            </a:r>
            <a:r>
              <a:rPr lang="de-DE" dirty="0" smtClean="0"/>
              <a:t> sind ein muss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4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>
            <a:normAutofit/>
          </a:bodyPr>
          <a:lstStyle/>
          <a:p>
            <a:r>
              <a:rPr lang="de-DE" dirty="0" smtClean="0"/>
              <a:t>Privathaftpflicht</a:t>
            </a:r>
          </a:p>
          <a:p>
            <a:pPr lvl="1"/>
            <a:r>
              <a:rPr lang="de-DE" dirty="0" smtClean="0"/>
              <a:t>Wofür: Zahlt für Schäden die du anderen zufügst.</a:t>
            </a:r>
          </a:p>
          <a:p>
            <a:pPr lvl="1"/>
            <a:r>
              <a:rPr lang="de-DE" dirty="0" smtClean="0"/>
              <a:t>Wann abschließen: Sofort (sobald du bei denen Eltern nicht mehr versichert bist).</a:t>
            </a:r>
          </a:p>
          <a:p>
            <a:pPr lvl="1"/>
            <a:r>
              <a:rPr lang="de-DE" dirty="0"/>
              <a:t>Kosten:  </a:t>
            </a:r>
            <a:r>
              <a:rPr lang="de-DE" dirty="0" smtClean="0"/>
              <a:t>€ 40</a:t>
            </a:r>
            <a:r>
              <a:rPr lang="de-DE" dirty="0"/>
              <a:t>,- bis </a:t>
            </a:r>
            <a:r>
              <a:rPr lang="de-DE" dirty="0" smtClean="0"/>
              <a:t>€ 65</a:t>
            </a:r>
            <a:r>
              <a:rPr lang="de-DE" dirty="0"/>
              <a:t>,- </a:t>
            </a:r>
            <a:r>
              <a:rPr lang="de-DE" dirty="0" smtClean="0"/>
              <a:t>pro Jahr (z.B</a:t>
            </a:r>
            <a:r>
              <a:rPr lang="de-DE" dirty="0"/>
              <a:t>. HUK24</a:t>
            </a:r>
            <a:r>
              <a:rPr lang="de-DE" dirty="0" smtClean="0"/>
              <a:t>)</a:t>
            </a:r>
          </a:p>
          <a:p>
            <a:r>
              <a:rPr lang="de-DE" dirty="0" smtClean="0"/>
              <a:t>Auslandsreisekranken </a:t>
            </a:r>
          </a:p>
          <a:p>
            <a:pPr lvl="1"/>
            <a:r>
              <a:rPr lang="de-DE" dirty="0" smtClean="0"/>
              <a:t>Wofür: Die gesetzliche Krankenversicherung übernimmt oft nur einen Teil der Kosten, gerade in Ländern außerhalb der EU. Eine Auslandsreisekranken jedoch übernimmt diese Kosten.</a:t>
            </a:r>
          </a:p>
          <a:p>
            <a:pPr lvl="1"/>
            <a:r>
              <a:rPr lang="de-DE" dirty="0"/>
              <a:t>Wann abschließen: </a:t>
            </a:r>
            <a:r>
              <a:rPr lang="de-DE" dirty="0" smtClean="0"/>
              <a:t>Sofort (sobald </a:t>
            </a:r>
            <a:r>
              <a:rPr lang="de-DE" dirty="0"/>
              <a:t>du bei denen Eltern nicht mehr versichert </a:t>
            </a:r>
            <a:r>
              <a:rPr lang="de-DE" dirty="0" smtClean="0"/>
              <a:t>bist und du ins Ausland verreisen möchtest).</a:t>
            </a:r>
            <a:endParaRPr lang="de-DE" dirty="0"/>
          </a:p>
          <a:p>
            <a:pPr lvl="1"/>
            <a:r>
              <a:rPr lang="de-DE" dirty="0"/>
              <a:t>Kosten: etwa </a:t>
            </a:r>
            <a:r>
              <a:rPr lang="de-DE" dirty="0" smtClean="0"/>
              <a:t>€ 15,- pro Jahr (z.B</a:t>
            </a:r>
            <a:r>
              <a:rPr lang="de-DE" dirty="0"/>
              <a:t>. </a:t>
            </a:r>
            <a:r>
              <a:rPr lang="de-DE" dirty="0" smtClean="0"/>
              <a:t>ADAC Tarif Basis)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9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Versicherungen</a:t>
            </a:r>
            <a:br>
              <a:rPr lang="de-DE" dirty="0" smtClean="0"/>
            </a:br>
            <a:r>
              <a:rPr lang="de-DE" dirty="0" smtClean="0"/>
              <a:t>Diese </a:t>
            </a:r>
            <a:r>
              <a:rPr lang="de-DE" dirty="0" err="1" smtClean="0"/>
              <a:t>versicherungen</a:t>
            </a:r>
            <a:r>
              <a:rPr lang="de-DE" dirty="0" smtClean="0"/>
              <a:t> sind ein muss bei </a:t>
            </a:r>
            <a:r>
              <a:rPr lang="de-DE" dirty="0" err="1" smtClean="0"/>
              <a:t>familie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5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>
            <a:normAutofit/>
          </a:bodyPr>
          <a:lstStyle/>
          <a:p>
            <a:r>
              <a:rPr lang="de-DE" dirty="0" smtClean="0"/>
              <a:t>Berufsunfähigkeitsversicherung BUZ (oder ggf. Unfallversicherung falls BUZ zu teuer oder nicht erhältlich)</a:t>
            </a:r>
            <a:endParaRPr lang="de-DE" dirty="0"/>
          </a:p>
          <a:p>
            <a:pPr lvl="1"/>
            <a:r>
              <a:rPr lang="de-DE" dirty="0"/>
              <a:t>Wofür: </a:t>
            </a:r>
            <a:r>
              <a:rPr lang="de-DE" dirty="0" smtClean="0"/>
              <a:t>Zahlt die vereinbarte Rente pro Monat (oder Teile) wenn man seinen Beruf nicht mehr ausüben kann. Die gesetzliche Erwerbsminderungsrente reicht nämlich nicht aus. </a:t>
            </a:r>
            <a:endParaRPr lang="de-DE" dirty="0"/>
          </a:p>
          <a:p>
            <a:pPr lvl="1"/>
            <a:r>
              <a:rPr lang="de-DE" dirty="0"/>
              <a:t>Wann abschließen: Bei Familiengründung, vor allem wenn Kinder großgezogen werden. </a:t>
            </a:r>
          </a:p>
          <a:p>
            <a:pPr lvl="1"/>
            <a:r>
              <a:rPr lang="de-DE" dirty="0"/>
              <a:t>Kosten</a:t>
            </a:r>
            <a:r>
              <a:rPr lang="de-DE" dirty="0" smtClean="0"/>
              <a:t>: sehr unterschiedlich (je nach Beruf, Hobby und Raucher/Nichtraucher; z.B. € 1.500</a:t>
            </a:r>
            <a:r>
              <a:rPr lang="de-DE" dirty="0"/>
              <a:t>,- mtl. Versicherungssumme für etwa € </a:t>
            </a:r>
            <a:r>
              <a:rPr lang="de-DE" dirty="0" smtClean="0"/>
              <a:t>50,- </a:t>
            </a:r>
            <a:r>
              <a:rPr lang="de-DE" dirty="0"/>
              <a:t>pro Monat)</a:t>
            </a:r>
          </a:p>
          <a:p>
            <a:r>
              <a:rPr lang="de-DE" dirty="0" smtClean="0"/>
              <a:t>Risikolebensversicherung (Todesfallleistung)</a:t>
            </a:r>
          </a:p>
          <a:p>
            <a:pPr lvl="1"/>
            <a:r>
              <a:rPr lang="de-DE" dirty="0" smtClean="0"/>
              <a:t>Wofür</a:t>
            </a:r>
            <a:r>
              <a:rPr lang="de-DE" dirty="0"/>
              <a:t>: </a:t>
            </a:r>
            <a:r>
              <a:rPr lang="de-DE" dirty="0" smtClean="0"/>
              <a:t>Bei Tod erhält der Partner die vereinbarte Versicherungssumme</a:t>
            </a:r>
            <a:endParaRPr lang="de-DE" dirty="0"/>
          </a:p>
          <a:p>
            <a:pPr lvl="1"/>
            <a:r>
              <a:rPr lang="de-DE" dirty="0"/>
              <a:t>Wann abschließen: </a:t>
            </a:r>
            <a:r>
              <a:rPr lang="de-DE" dirty="0" smtClean="0"/>
              <a:t>Bei Familiengründung, vor allem wenn Kinder großgezogen werden. </a:t>
            </a:r>
            <a:endParaRPr lang="de-DE" dirty="0"/>
          </a:p>
          <a:p>
            <a:pPr lvl="1"/>
            <a:r>
              <a:rPr lang="de-DE" dirty="0"/>
              <a:t>Kosten:  € </a:t>
            </a:r>
            <a:r>
              <a:rPr lang="de-DE" dirty="0" smtClean="0"/>
              <a:t>200,- </a:t>
            </a:r>
            <a:r>
              <a:rPr lang="de-DE" dirty="0"/>
              <a:t>bis € </a:t>
            </a:r>
            <a:r>
              <a:rPr lang="de-DE" dirty="0" smtClean="0"/>
              <a:t>300,- </a:t>
            </a:r>
            <a:r>
              <a:rPr lang="de-DE" dirty="0"/>
              <a:t>pro Jahr </a:t>
            </a:r>
            <a:r>
              <a:rPr lang="de-DE" dirty="0" smtClean="0"/>
              <a:t>(bei € 100.000,- Versicherungssumme)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86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Versicherungen</a:t>
            </a:r>
            <a:br>
              <a:rPr lang="de-DE" dirty="0" smtClean="0"/>
            </a:br>
            <a:r>
              <a:rPr lang="de-DE" dirty="0" smtClean="0"/>
              <a:t>Diese </a:t>
            </a:r>
            <a:r>
              <a:rPr lang="de-DE" dirty="0" err="1" smtClean="0"/>
              <a:t>versicherungen</a:t>
            </a:r>
            <a:r>
              <a:rPr lang="de-DE" dirty="0" smtClean="0"/>
              <a:t> je nach fall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6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>
            <a:normAutofit/>
          </a:bodyPr>
          <a:lstStyle/>
          <a:p>
            <a:r>
              <a:rPr lang="de-DE" dirty="0" smtClean="0"/>
              <a:t>Auto:</a:t>
            </a:r>
          </a:p>
          <a:p>
            <a:pPr lvl="1"/>
            <a:r>
              <a:rPr lang="de-DE" dirty="0"/>
              <a:t>Auto Haftpflicht (Schäden die ihr anderen zufügt): Als Autobesitzer ein Muss/Pflicht</a:t>
            </a:r>
            <a:r>
              <a:rPr lang="de-DE" dirty="0" smtClean="0"/>
              <a:t>!</a:t>
            </a:r>
          </a:p>
          <a:p>
            <a:pPr lvl="1"/>
            <a:r>
              <a:rPr lang="de-DE" dirty="0" smtClean="0"/>
              <a:t>Teilkasko (Schäden am eigenen Auto): Diebstahl &amp; Schäden durch Naturgefahren</a:t>
            </a:r>
            <a:r>
              <a:rPr lang="de-DE" dirty="0">
                <a:sym typeface="Wingdings" panose="05000000000000000000" pitchFamily="2" charset="2"/>
              </a:rPr>
              <a:t>  nur wenn das Auto teuer ist!</a:t>
            </a:r>
            <a:endParaRPr lang="de-DE" dirty="0" smtClean="0"/>
          </a:p>
          <a:p>
            <a:pPr lvl="1"/>
            <a:r>
              <a:rPr lang="de-DE" dirty="0" smtClean="0"/>
              <a:t>Vollkasko (Schäden </a:t>
            </a:r>
            <a:r>
              <a:rPr lang="de-DE" dirty="0"/>
              <a:t>am eigenen Auto): </a:t>
            </a:r>
            <a:r>
              <a:rPr lang="de-DE" dirty="0" smtClean="0"/>
              <a:t>Selbstverursachter Unfall </a:t>
            </a:r>
            <a:r>
              <a:rPr lang="de-DE" dirty="0" smtClean="0">
                <a:sym typeface="Wingdings" panose="05000000000000000000" pitchFamily="2" charset="2"/>
              </a:rPr>
              <a:t> nur wenn das Auto teuer ist!</a:t>
            </a:r>
            <a:endParaRPr lang="de-DE" dirty="0" smtClean="0"/>
          </a:p>
          <a:p>
            <a:r>
              <a:rPr lang="de-DE" dirty="0" smtClean="0"/>
              <a:t>Wohngebäudeversicherung: Bei Immobilienbesitz (Eigentumswohnung / Haus) ein Muss!</a:t>
            </a:r>
          </a:p>
          <a:p>
            <a:r>
              <a:rPr lang="de-DE" dirty="0" smtClean="0"/>
              <a:t>Hausratversicherung: optional (€ 50.000,- Versicherungssumme für etwa € 100,- im Jahr)</a:t>
            </a:r>
          </a:p>
          <a:p>
            <a:r>
              <a:rPr lang="de-DE" dirty="0" smtClean="0"/>
              <a:t>Pflegezusatzversicherung: optional (€ 1.000,- mtl. Versicherungssumme für etwa € 25,- pro Monat)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4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Versicherungen</a:t>
            </a:r>
            <a:br>
              <a:rPr lang="de-DE" dirty="0" smtClean="0"/>
            </a:br>
            <a:r>
              <a:rPr lang="de-DE" dirty="0" smtClean="0"/>
              <a:t>Diese gehören verboten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7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Ausbildungsversicherung (ist letztlich ein Sparvertrag)</a:t>
            </a:r>
          </a:p>
          <a:p>
            <a:r>
              <a:rPr lang="de-DE" dirty="0" smtClean="0"/>
              <a:t>Sterbeversicherung</a:t>
            </a:r>
            <a:r>
              <a:rPr lang="de-DE" dirty="0"/>
              <a:t> (ist letztlich ein Sparvertrag)</a:t>
            </a:r>
            <a:endParaRPr lang="de-DE" dirty="0" smtClean="0"/>
          </a:p>
          <a:p>
            <a:r>
              <a:rPr lang="de-DE" dirty="0" smtClean="0"/>
              <a:t>Restschuldversicherung (außer bei Immobilien)</a:t>
            </a:r>
          </a:p>
          <a:p>
            <a:r>
              <a:rPr lang="de-DE" dirty="0" smtClean="0"/>
              <a:t>Handyversicherung, Brillenversicherung</a:t>
            </a:r>
          </a:p>
          <a:p>
            <a:r>
              <a:rPr lang="de-DE" dirty="0" smtClean="0"/>
              <a:t>Tierkrankenversicherung</a:t>
            </a:r>
          </a:p>
          <a:p>
            <a:r>
              <a:rPr lang="de-DE" dirty="0" smtClean="0"/>
              <a:t>Krankenzusatzversicherung (z.B. Zahnzusatzversicherung, etc.)</a:t>
            </a:r>
          </a:p>
          <a:p>
            <a:r>
              <a:rPr lang="de-DE" dirty="0" smtClean="0"/>
              <a:t>Glasbruchversicherung</a:t>
            </a:r>
          </a:p>
          <a:p>
            <a:r>
              <a:rPr lang="de-DE" dirty="0" smtClean="0"/>
              <a:t>Rechtsschutzversicherung</a:t>
            </a:r>
          </a:p>
          <a:p>
            <a:r>
              <a:rPr lang="de-DE" dirty="0" err="1" smtClean="0"/>
              <a:t>Reiserückrittsversicherung</a:t>
            </a:r>
            <a:endParaRPr lang="de-DE" dirty="0" smtClean="0"/>
          </a:p>
          <a:p>
            <a:r>
              <a:rPr lang="de-DE" dirty="0" smtClean="0"/>
              <a:t>Reisegepäckversicherung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712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BANKEN</a:t>
            </a:r>
            <a:br>
              <a:rPr lang="de-DE" dirty="0" smtClean="0"/>
            </a:br>
            <a:r>
              <a:rPr lang="de-DE" dirty="0" smtClean="0"/>
              <a:t>kostenlose </a:t>
            </a:r>
            <a:r>
              <a:rPr lang="de-DE" dirty="0" err="1" smtClean="0"/>
              <a:t>girokonten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8</a:t>
            </a:fld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1" cy="367830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DKB:  </a:t>
            </a:r>
            <a:endParaRPr lang="de-DE" dirty="0" smtClean="0"/>
          </a:p>
          <a:p>
            <a:pPr lvl="1"/>
            <a:r>
              <a:rPr lang="de-DE" dirty="0" smtClean="0"/>
              <a:t>Kontoführung </a:t>
            </a:r>
            <a:r>
              <a:rPr lang="de-DE" dirty="0"/>
              <a:t>kostenlos ab 700 Euro </a:t>
            </a:r>
            <a:r>
              <a:rPr lang="de-DE" dirty="0" smtClean="0"/>
              <a:t>Geldeingang oder unter 28 Jahre</a:t>
            </a:r>
          </a:p>
          <a:p>
            <a:pPr lvl="1"/>
            <a:r>
              <a:rPr lang="de-DE" dirty="0" smtClean="0"/>
              <a:t>ab </a:t>
            </a:r>
            <a:r>
              <a:rPr lang="de-DE" dirty="0"/>
              <a:t>700 Euro Geldeingang zusätzlich weltweit kostenlos Geld abheben und </a:t>
            </a:r>
            <a:r>
              <a:rPr lang="de-DE" dirty="0" smtClean="0"/>
              <a:t>bezahlen</a:t>
            </a:r>
          </a:p>
          <a:p>
            <a:pPr lvl="1"/>
            <a:r>
              <a:rPr lang="de-DE" dirty="0" smtClean="0"/>
              <a:t>Visa </a:t>
            </a:r>
            <a:r>
              <a:rPr lang="de-DE" dirty="0" err="1" smtClean="0"/>
              <a:t>Debitcard</a:t>
            </a:r>
            <a:r>
              <a:rPr lang="de-DE" dirty="0" smtClean="0"/>
              <a:t> kostenlos (ähnlich der </a:t>
            </a:r>
            <a:r>
              <a:rPr lang="de-DE" dirty="0" err="1" smtClean="0"/>
              <a:t>Girocard</a:t>
            </a:r>
            <a:r>
              <a:rPr lang="de-DE" dirty="0" smtClean="0"/>
              <a:t>)</a:t>
            </a:r>
          </a:p>
          <a:p>
            <a:r>
              <a:rPr lang="de-DE" dirty="0" smtClean="0"/>
              <a:t>ING:  </a:t>
            </a:r>
          </a:p>
          <a:p>
            <a:pPr lvl="1"/>
            <a:r>
              <a:rPr lang="de-DE" dirty="0" smtClean="0"/>
              <a:t>Kontoführung </a:t>
            </a:r>
            <a:r>
              <a:rPr lang="de-DE" dirty="0"/>
              <a:t>kostenlos ab 700 Euro </a:t>
            </a:r>
            <a:r>
              <a:rPr lang="de-DE" dirty="0" smtClean="0"/>
              <a:t>Geldeingang</a:t>
            </a:r>
            <a:r>
              <a:rPr lang="de-DE" dirty="0"/>
              <a:t> oder unter 28 Jahre</a:t>
            </a:r>
            <a:endParaRPr lang="de-DE" dirty="0" smtClean="0"/>
          </a:p>
          <a:p>
            <a:pPr lvl="1"/>
            <a:r>
              <a:rPr lang="de-DE" dirty="0" smtClean="0"/>
              <a:t>Geld </a:t>
            </a:r>
            <a:r>
              <a:rPr lang="de-DE" dirty="0"/>
              <a:t>abheben deutschlandweit und in der Eurozone </a:t>
            </a:r>
            <a:r>
              <a:rPr lang="de-DE" dirty="0" smtClean="0"/>
              <a:t>kostenlos</a:t>
            </a:r>
            <a:endParaRPr lang="de-DE" dirty="0"/>
          </a:p>
          <a:p>
            <a:pPr lvl="1"/>
            <a:r>
              <a:rPr lang="de-DE" dirty="0" smtClean="0"/>
              <a:t>Visa </a:t>
            </a:r>
            <a:r>
              <a:rPr lang="de-DE" dirty="0" err="1"/>
              <a:t>Debitcard</a:t>
            </a:r>
            <a:r>
              <a:rPr lang="de-DE" dirty="0"/>
              <a:t> kostenlos </a:t>
            </a:r>
            <a:r>
              <a:rPr lang="de-DE" dirty="0" smtClean="0"/>
              <a:t>(</a:t>
            </a:r>
            <a:r>
              <a:rPr lang="de-DE" dirty="0"/>
              <a:t>ähnlich der </a:t>
            </a:r>
            <a:r>
              <a:rPr lang="de-DE" dirty="0" err="1" smtClean="0"/>
              <a:t>Girocard</a:t>
            </a:r>
            <a:r>
              <a:rPr lang="de-DE" dirty="0" smtClean="0"/>
              <a:t>)</a:t>
            </a:r>
          </a:p>
          <a:p>
            <a:r>
              <a:rPr lang="de-DE" dirty="0" smtClean="0"/>
              <a:t>Comdirect:</a:t>
            </a:r>
            <a:endParaRPr lang="de-DE" dirty="0"/>
          </a:p>
          <a:p>
            <a:pPr lvl="1"/>
            <a:r>
              <a:rPr lang="de-DE" dirty="0" smtClean="0"/>
              <a:t>Kontoführung </a:t>
            </a:r>
            <a:r>
              <a:rPr lang="de-DE" dirty="0"/>
              <a:t>kostenlos ab 700 Euro Geldeingang, </a:t>
            </a:r>
            <a:endParaRPr lang="de-DE" dirty="0" smtClean="0"/>
          </a:p>
          <a:p>
            <a:pPr lvl="1"/>
            <a:r>
              <a:rPr lang="de-DE" dirty="0" smtClean="0"/>
              <a:t>Geld </a:t>
            </a:r>
            <a:r>
              <a:rPr lang="de-DE" dirty="0"/>
              <a:t>abheben deutschlandweit und in der Eurozone (eingeschränkt) </a:t>
            </a:r>
            <a:r>
              <a:rPr lang="de-DE" dirty="0" smtClean="0"/>
              <a:t>kostenlos</a:t>
            </a:r>
          </a:p>
          <a:p>
            <a:pPr lvl="1"/>
            <a:r>
              <a:rPr lang="de-DE" dirty="0" err="1" smtClean="0"/>
              <a:t>Girocard</a:t>
            </a:r>
            <a:r>
              <a:rPr lang="de-DE" dirty="0" smtClean="0"/>
              <a:t> &amp; Visa </a:t>
            </a:r>
            <a:r>
              <a:rPr lang="de-DE" dirty="0" err="1" smtClean="0"/>
              <a:t>Debitkarte</a:t>
            </a:r>
            <a:r>
              <a:rPr lang="de-DE" dirty="0" smtClean="0"/>
              <a:t> kostenlos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999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Banken</a:t>
            </a:r>
            <a:br>
              <a:rPr lang="de-DE" dirty="0" smtClean="0"/>
            </a:br>
            <a:r>
              <a:rPr lang="de-DE" dirty="0" smtClean="0"/>
              <a:t>welche bank-karten gibt es?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err="1" smtClean="0"/>
              <a:t>Girocard</a:t>
            </a:r>
            <a:r>
              <a:rPr lang="de-DE" dirty="0" smtClean="0"/>
              <a:t> / EC Karte: </a:t>
            </a:r>
          </a:p>
          <a:p>
            <a:pPr lvl="1"/>
            <a:r>
              <a:rPr lang="de-DE" dirty="0" smtClean="0"/>
              <a:t>Begeben von: Bank (comdirect, ING, DKB)</a:t>
            </a:r>
          </a:p>
          <a:p>
            <a:pPr lvl="1"/>
            <a:r>
              <a:rPr lang="de-DE" dirty="0" smtClean="0"/>
              <a:t>Girokonto wird sofort belastet</a:t>
            </a:r>
          </a:p>
          <a:p>
            <a:pPr lvl="1"/>
            <a:r>
              <a:rPr lang="de-DE" dirty="0" smtClean="0"/>
              <a:t>Akzeptanz: Vorwiegend Deutschland (für </a:t>
            </a:r>
            <a:r>
              <a:rPr lang="de-DE" dirty="0"/>
              <a:t>Ausland </a:t>
            </a:r>
            <a:r>
              <a:rPr lang="de-DE" dirty="0" smtClean="0"/>
              <a:t>muss </a:t>
            </a:r>
            <a:r>
              <a:rPr lang="de-DE" dirty="0"/>
              <a:t>Maestro </a:t>
            </a:r>
            <a:r>
              <a:rPr lang="de-DE" dirty="0" smtClean="0"/>
              <a:t>oder V-Pay Symbol vorhanden sein)</a:t>
            </a:r>
          </a:p>
          <a:p>
            <a:pPr lvl="1"/>
            <a:r>
              <a:rPr lang="de-DE" dirty="0" smtClean="0"/>
              <a:t>Online bezahlen: eher nicht</a:t>
            </a:r>
          </a:p>
          <a:p>
            <a:pPr lvl="1"/>
            <a:r>
              <a:rPr lang="de-DE" dirty="0" smtClean="0"/>
              <a:t>Nachteil: meistens nicht kostenlos</a:t>
            </a:r>
          </a:p>
          <a:p>
            <a:r>
              <a:rPr lang="de-DE" dirty="0"/>
              <a:t>Kreditkarte:</a:t>
            </a:r>
          </a:p>
          <a:p>
            <a:pPr lvl="1"/>
            <a:r>
              <a:rPr lang="de-DE" dirty="0"/>
              <a:t>Begeben </a:t>
            </a:r>
            <a:r>
              <a:rPr lang="de-DE" dirty="0" smtClean="0"/>
              <a:t>von: Visa </a:t>
            </a:r>
            <a:r>
              <a:rPr lang="de-DE" dirty="0"/>
              <a:t>oder </a:t>
            </a:r>
            <a:r>
              <a:rPr lang="de-DE" dirty="0" err="1"/>
              <a:t>Mastercard</a:t>
            </a:r>
            <a:endParaRPr lang="de-DE" dirty="0"/>
          </a:p>
          <a:p>
            <a:pPr lvl="1"/>
            <a:r>
              <a:rPr lang="de-DE" dirty="0"/>
              <a:t>Girokonto wird </a:t>
            </a:r>
            <a:r>
              <a:rPr lang="de-DE" dirty="0" smtClean="0"/>
              <a:t>erst nach </a:t>
            </a:r>
            <a:r>
              <a:rPr lang="de-DE" dirty="0"/>
              <a:t>30 Tagen </a:t>
            </a:r>
            <a:r>
              <a:rPr lang="de-DE" dirty="0" smtClean="0"/>
              <a:t>belastet (Nachtteil: Man verliert den Überblick)</a:t>
            </a:r>
            <a:endParaRPr lang="de-DE" dirty="0"/>
          </a:p>
          <a:p>
            <a:pPr lvl="1"/>
            <a:r>
              <a:rPr lang="de-DE" dirty="0"/>
              <a:t>Akzeptanz: </a:t>
            </a:r>
            <a:r>
              <a:rPr lang="de-DE" dirty="0" smtClean="0"/>
              <a:t>weltweit, vor allem im Ausland</a:t>
            </a:r>
            <a:endParaRPr lang="de-DE" dirty="0"/>
          </a:p>
          <a:p>
            <a:pPr lvl="1"/>
            <a:r>
              <a:rPr lang="de-DE" dirty="0"/>
              <a:t>Online bezahlen: JA</a:t>
            </a:r>
          </a:p>
          <a:p>
            <a:pPr lvl="1"/>
            <a:r>
              <a:rPr lang="de-DE" dirty="0"/>
              <a:t>Vorteil: meistens nicht </a:t>
            </a:r>
            <a:r>
              <a:rPr lang="de-DE" dirty="0" smtClean="0"/>
              <a:t>kostenlos</a:t>
            </a:r>
          </a:p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6E154F32-F82E-450E-8AD5-31E12806E2D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350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Dividen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TM03457464%5b%5bfn=Dividende%5d%5d</Template>
  <TotalTime>0</TotalTime>
  <Words>758</Words>
  <Application>Microsoft Office PowerPoint</Application>
  <PresentationFormat>Breitbild</PresentationFormat>
  <Paragraphs>111</Paragraphs>
  <Slides>12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Gill Sans MT</vt:lpstr>
      <vt:lpstr>Wingdings</vt:lpstr>
      <vt:lpstr>Wingdings 2</vt:lpstr>
      <vt:lpstr>Dividende</vt:lpstr>
      <vt:lpstr>Finanzwissen AG</vt:lpstr>
      <vt:lpstr>inhaltsübersicht</vt:lpstr>
      <vt:lpstr>Versicherungen vorsicht: Abzocke</vt:lpstr>
      <vt:lpstr>Versicherungen Diese versicherungen sind ein muss</vt:lpstr>
      <vt:lpstr>Versicherungen Diese versicherungen sind ein muss bei familie</vt:lpstr>
      <vt:lpstr>Versicherungen Diese versicherungen je nach fall</vt:lpstr>
      <vt:lpstr>Versicherungen Diese gehören verboten</vt:lpstr>
      <vt:lpstr>BANKEN kostenlose girokonten</vt:lpstr>
      <vt:lpstr>Banken welche bank-karten gibt es?</vt:lpstr>
      <vt:lpstr>Banken welche bank-karten gibt es?</vt:lpstr>
      <vt:lpstr>Banken kredite</vt:lpstr>
      <vt:lpstr>Zusammenfassung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Finanzwissen AG</dc:title>
  <dc:creator>Microsoft-Konto</dc:creator>
  <cp:lastModifiedBy>Microsoft-Konto</cp:lastModifiedBy>
  <cp:revision>111</cp:revision>
  <cp:lastPrinted>2023-03-21T09:58:09Z</cp:lastPrinted>
  <dcterms:created xsi:type="dcterms:W3CDTF">2022-11-14T11:54:54Z</dcterms:created>
  <dcterms:modified xsi:type="dcterms:W3CDTF">2023-05-16T14:16:45Z</dcterms:modified>
</cp:coreProperties>
</file>