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59" r:id="rId5"/>
    <p:sldId id="262" r:id="rId6"/>
    <p:sldId id="261" r:id="rId7"/>
  </p:sldIdLst>
  <p:sldSz cx="12192000" cy="6858000"/>
  <p:notesSz cx="7315200" cy="96012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-Konto" initials="M" lastIdx="1" clrIdx="0">
    <p:extLst>
      <p:ext uri="{19B8F6BF-5375-455C-9EA6-DF929625EA0E}">
        <p15:presenceInfo xmlns:p15="http://schemas.microsoft.com/office/powerpoint/2012/main" userId="2d8e5062c7b4fe5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434"/>
    <a:srgbClr val="BDD7EE"/>
    <a:srgbClr val="903163"/>
    <a:srgbClr val="F93A35"/>
    <a:srgbClr val="D9B5D2"/>
    <a:srgbClr val="4E2246"/>
    <a:srgbClr val="863A78"/>
    <a:srgbClr val="5B9BD5"/>
    <a:srgbClr val="A6D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075" autoAdjust="0"/>
  </p:normalViewPr>
  <p:slideViewPr>
    <p:cSldViewPr snapToGrid="0">
      <p:cViewPr varScale="1">
        <p:scale>
          <a:sx n="92" d="100"/>
          <a:sy n="92" d="100"/>
        </p:scale>
        <p:origin x="6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169920" cy="481731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t" anchorCtr="0" compatLnSpc="1">
            <a:noAutofit/>
          </a:bodyPr>
          <a:lstStyle>
            <a:lvl1pPr marL="0" marR="0" lvl="0" indent="0" algn="l" defTabSz="96661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de-DE"/>
          </a:p>
        </p:txBody>
      </p:sp>
      <p:sp>
        <p:nvSpPr>
          <p:cNvPr id="3" name="Datumsplatzhalter 2"/>
          <p:cNvSpPr txBox="1">
            <a:spLocks noGrp="1"/>
          </p:cNvSpPr>
          <p:nvPr>
            <p:ph type="dt" idx="1"/>
          </p:nvPr>
        </p:nvSpPr>
        <p:spPr>
          <a:xfrm>
            <a:off x="4143582" y="0"/>
            <a:ext cx="3169920" cy="481731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t" anchorCtr="0" compatLnSpc="1">
            <a:noAutofit/>
          </a:bodyPr>
          <a:lstStyle>
            <a:lvl1pPr marL="0" marR="0" lvl="0" indent="0" algn="r" defTabSz="96661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7AC98F6-42C7-4786-9697-1D357EC240FA}" type="datetime1">
              <a:rPr lang="de-DE"/>
              <a:pPr lvl="0"/>
              <a:t>14.09.2023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izenplatzhalter 4"/>
          <p:cNvSpPr txBox="1">
            <a:spLocks noGrp="1"/>
          </p:cNvSpPr>
          <p:nvPr>
            <p:ph type="body" sz="quarter" idx="3"/>
          </p:nvPr>
        </p:nvSpPr>
        <p:spPr>
          <a:xfrm>
            <a:off x="731520" y="4620576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t" anchorCtr="0" compatLnSpc="1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9119469"/>
            <a:ext cx="3169920" cy="481731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b" anchorCtr="0" compatLnSpc="1">
            <a:noAutofit/>
          </a:bodyPr>
          <a:lstStyle>
            <a:lvl1pPr marL="0" marR="0" lvl="0" indent="0" algn="l" defTabSz="96661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143582" y="9119469"/>
            <a:ext cx="3169920" cy="481731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b" anchorCtr="0" compatLnSpc="1">
            <a:noAutofit/>
          </a:bodyPr>
          <a:lstStyle>
            <a:lvl1pPr marL="0" marR="0" lvl="0" indent="0" algn="r" defTabSz="96661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970628C5-6F15-4585-86EB-A524A4ACA94C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035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70628C5-6F15-4585-86EB-A524A4ACA94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2459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66612">
              <a:buFont typeface="Arial" panose="020B0604020202020204" pitchFamily="34" charset="0"/>
              <a:buNone/>
              <a:defRPr/>
            </a:pP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70628C5-6F15-4585-86EB-A524A4ACA94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813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46538" y="3085761"/>
            <a:ext cx="11262865" cy="330479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ctrTitle"/>
          </p:nvPr>
        </p:nvSpPr>
        <p:spPr>
          <a:xfrm>
            <a:off x="581192" y="1020433"/>
            <a:ext cx="10993547" cy="1475009"/>
          </a:xfrm>
        </p:spPr>
        <p:txBody>
          <a:bodyPr/>
          <a:lstStyle>
            <a:lvl1pPr>
              <a:defRPr sz="3600">
                <a:solidFill>
                  <a:srgbClr val="4D1434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Subtitle 2"/>
          <p:cNvSpPr txBox="1">
            <a:spLocks noGrp="1"/>
          </p:cNvSpPr>
          <p:nvPr>
            <p:ph type="subTitle" idx="1"/>
          </p:nvPr>
        </p:nvSpPr>
        <p:spPr>
          <a:xfrm>
            <a:off x="581192" y="2495443"/>
            <a:ext cx="10993547" cy="590318"/>
          </a:xfrm>
        </p:spPr>
        <p:txBody>
          <a:bodyPr anchor="t"/>
          <a:lstStyle>
            <a:lvl1pPr marL="0" indent="0">
              <a:buNone/>
              <a:defRPr sz="1600" cap="all">
                <a:solidFill>
                  <a:srgbClr val="903163"/>
                </a:solidFill>
              </a:defRPr>
            </a:lvl1pPr>
          </a:lstStyle>
          <a:p>
            <a:pPr lvl="0"/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6090BD84-73D6-46CE-B991-B0FA4D9D56D3}" type="datetime1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10558302" y="5956136"/>
            <a:ext cx="1016437" cy="365129"/>
          </a:xfrm>
        </p:spPr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04D6115D-03CE-45F7-BFC3-E82B45CD439D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20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0283" y="614403"/>
            <a:ext cx="11309335" cy="1189296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013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095FF1-FAF7-4F91-802B-44D4A1D7F3D1}" type="datetime1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ED9EBB-C79A-42A5-9CF9-D7EA453B186D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7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8839203" y="599727"/>
            <a:ext cx="2906813" cy="5816946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839203" y="675723"/>
            <a:ext cx="2004163" cy="518307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74926" y="675723"/>
            <a:ext cx="7896282" cy="5183075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8993672" y="5956136"/>
            <a:ext cx="1328138" cy="365129"/>
          </a:xfrm>
        </p:spPr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13B733C0-F93B-4D99-B1E5-13E236AD6531}" type="datetime1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>
          <a:xfrm>
            <a:off x="774926" y="5951811"/>
            <a:ext cx="7896282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10446617" y="5956136"/>
            <a:ext cx="1164195" cy="365129"/>
          </a:xfrm>
        </p:spPr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61E14337-38F5-489F-8CC2-EB648D5F2628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1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40283" y="614403"/>
            <a:ext cx="11309335" cy="1189296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013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581192" y="2180496"/>
            <a:ext cx="11029611" cy="36783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954137-ACFE-4D93-8167-0817607706A6}" type="datetime1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154F32-F82E-450E-8AD5-31E12806E2DE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7818" y="5141972"/>
            <a:ext cx="11290855" cy="125882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3043909"/>
            <a:ext cx="11029611" cy="1497503"/>
          </a:xfrm>
        </p:spPr>
        <p:txBody>
          <a:bodyPr/>
          <a:lstStyle>
            <a:lvl1pPr>
              <a:defRPr sz="3600">
                <a:solidFill>
                  <a:srgbClr val="4D1434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581192" y="4541413"/>
            <a:ext cx="11029611" cy="600559"/>
          </a:xfrm>
        </p:spPr>
        <p:txBody>
          <a:bodyPr anchor="t"/>
          <a:lstStyle>
            <a:lvl1pPr marL="0" indent="0">
              <a:buNone/>
              <a:defRPr cap="all">
                <a:solidFill>
                  <a:srgbClr val="903163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CD1C4D2A-9B64-4578-9092-42001D30F38F}" type="datetime1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D518AE69-831E-4D32-8321-133B5206070B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4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5980" y="606558"/>
            <a:ext cx="11300036" cy="125882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581192" y="2227999"/>
            <a:ext cx="5422392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6188421" y="2227999"/>
            <a:ext cx="5422392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43D222-D4C3-456E-9B3F-3AB6E474A539}" type="datetime1">
              <a:rPr lang="en-US" smtClean="0"/>
              <a:t>9/14/2023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E531B1-2DC2-4EFA-93C2-A2FAEAB2E5E3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8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/>
          <p:nvPr/>
        </p:nvSpPr>
        <p:spPr>
          <a:xfrm>
            <a:off x="445980" y="606558"/>
            <a:ext cx="11300036" cy="125882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887214" y="2250896"/>
            <a:ext cx="5087072" cy="536002"/>
          </a:xfrm>
        </p:spPr>
        <p:txBody>
          <a:bodyPr anchor="b">
            <a:noAutofit/>
          </a:bodyPr>
          <a:lstStyle>
            <a:lvl1pPr marL="0" indent="0">
              <a:spcBef>
                <a:spcPts val="500"/>
              </a:spcBef>
              <a:buNone/>
              <a:defRPr sz="2200">
                <a:solidFill>
                  <a:srgbClr val="903163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581192" y="2926052"/>
            <a:ext cx="5393103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Text Placeholder 4"/>
          <p:cNvSpPr txBox="1">
            <a:spLocks noGrp="1"/>
          </p:cNvSpPr>
          <p:nvPr>
            <p:ph type="body" idx="3"/>
          </p:nvPr>
        </p:nvSpPr>
        <p:spPr>
          <a:xfrm>
            <a:off x="6523731" y="2250896"/>
            <a:ext cx="5087072" cy="553376"/>
          </a:xfrm>
        </p:spPr>
        <p:txBody>
          <a:bodyPr anchor="b">
            <a:noAutofit/>
          </a:bodyPr>
          <a:lstStyle>
            <a:lvl1pPr marL="0" indent="0">
              <a:spcBef>
                <a:spcPts val="500"/>
              </a:spcBef>
              <a:buNone/>
              <a:defRPr sz="2200">
                <a:solidFill>
                  <a:srgbClr val="903163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Content Placeholder 5"/>
          <p:cNvSpPr txBox="1">
            <a:spLocks noGrp="1"/>
          </p:cNvSpPr>
          <p:nvPr>
            <p:ph idx="4"/>
          </p:nvPr>
        </p:nvSpPr>
        <p:spPr>
          <a:xfrm>
            <a:off x="6217709" y="2926052"/>
            <a:ext cx="5393103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6200DC-3F7A-47EC-8845-55AACB0380F3}" type="datetime1">
              <a:rPr lang="en-US" smtClean="0"/>
              <a:t>9/14/2023</a:t>
            </a:fld>
            <a:endParaRPr lang="en-US"/>
          </a:p>
        </p:txBody>
      </p:sp>
      <p:sp>
        <p:nvSpPr>
          <p:cNvPr id="9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8D61AA-2E5D-4AAF-8BD4-2CC17131F792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9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40685" y="606558"/>
            <a:ext cx="11300036" cy="125882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75898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633BED-037D-430D-B99B-0B23CF7E0BDC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CF2B05-A94F-416B-AB83-6625FE98182F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0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63905D-FFC7-41EC-8228-996620B43B23}" type="datetime1">
              <a:rPr lang="en-US" smtClean="0"/>
              <a:t>9/14/2023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89CD90-57F5-41E7-A8C6-D088927AD779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7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447818" y="5141972"/>
            <a:ext cx="11298198" cy="1274701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5262298"/>
            <a:ext cx="4909441" cy="689512"/>
          </a:xfrm>
        </p:spPr>
        <p:txBody>
          <a:bodyPr anchor="ctr"/>
          <a:lstStyle>
            <a:lvl1pPr>
              <a:defRPr sz="2000">
                <a:solidFill>
                  <a:srgbClr val="9F296B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47818" y="601199"/>
            <a:ext cx="11292840" cy="4204804"/>
          </a:xfrm>
        </p:spPr>
        <p:txBody>
          <a:bodyPr/>
          <a:lstStyle>
            <a:lvl1pPr>
              <a:spcBef>
                <a:spcPts val="500"/>
              </a:spcBef>
              <a:defRPr sz="2000"/>
            </a:lvl1pPr>
            <a:lvl2pPr>
              <a:defRPr sz="1800"/>
            </a:lvl2pPr>
            <a:lvl3pPr>
              <a:spcBef>
                <a:spcPts val="400"/>
              </a:spcBef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5740822" y="5262298"/>
            <a:ext cx="5869990" cy="689512"/>
          </a:xfrm>
        </p:spPr>
        <p:txBody>
          <a:bodyPr/>
          <a:lstStyle>
            <a:lvl1pPr marL="0" indent="0" algn="r">
              <a:spcBef>
                <a:spcPts val="300"/>
              </a:spcBef>
              <a:buNone/>
              <a:defRPr sz="11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34D4A1E8-8289-4E91-A673-3D8B5ADB5810}" type="datetime1">
              <a:rPr lang="en-US" smtClean="0"/>
              <a:t>9/14/2023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75B2752C-71DF-4ECD-9EFE-FD1C21D757BA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81192" y="4693386"/>
            <a:ext cx="11029611" cy="566735"/>
          </a:xfrm>
        </p:spPr>
        <p:txBody>
          <a:bodyPr/>
          <a:lstStyle>
            <a:lvl1pPr>
              <a:defRPr sz="2400">
                <a:solidFill>
                  <a:srgbClr val="4D1434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47818" y="599727"/>
            <a:ext cx="11290855" cy="3557253"/>
          </a:xfrm>
        </p:spPr>
        <p:txBody>
          <a:bodyPr anchor="t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581192" y="5260122"/>
            <a:ext cx="11029620" cy="598666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91DDE0-F7BC-4401-8EC4-0FD68C1575CB}" type="datetime1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97B3D0-3AC4-4464-9ACD-91123BCEA056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2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81192" y="705121"/>
            <a:ext cx="11029611" cy="118955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81192" y="2335999"/>
            <a:ext cx="11029611" cy="352279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7605951" y="5956136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903163"/>
                </a:solidFill>
                <a:uFillTx/>
                <a:latin typeface="Gill Sans MT"/>
              </a:defRPr>
            </a:lvl1pPr>
          </a:lstStyle>
          <a:p>
            <a:pPr lvl="0"/>
            <a:fld id="{1D1C6918-2B91-49D6-A2D2-6295C738D1CA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581192" y="5951811"/>
            <a:ext cx="6917207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all" spc="0" baseline="0">
                <a:solidFill>
                  <a:srgbClr val="903163"/>
                </a:solidFill>
                <a:uFillTx/>
                <a:latin typeface="Gill Sans MT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558302" y="5956136"/>
            <a:ext cx="105251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903163"/>
                </a:solidFill>
                <a:uFillTx/>
                <a:latin typeface="Gill Sans MT"/>
              </a:defRPr>
            </a:lvl1pPr>
          </a:lstStyle>
          <a:p>
            <a:pPr lvl="0"/>
            <a:fld id="{EC48508B-D35B-4DEF-9F5F-FA93DD7DDE29}" type="slidenum">
              <a:t>‹Nr.›</a:t>
            </a:fld>
            <a:endParaRPr lang="en-US"/>
          </a:p>
        </p:txBody>
      </p:sp>
      <p:sp>
        <p:nvSpPr>
          <p:cNvPr id="7" name="Rectangle 8"/>
          <p:cNvSpPr/>
          <p:nvPr/>
        </p:nvSpPr>
        <p:spPr>
          <a:xfrm>
            <a:off x="446538" y="457200"/>
            <a:ext cx="3703320" cy="9499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Rectangle 9"/>
          <p:cNvSpPr/>
          <p:nvPr/>
        </p:nvSpPr>
        <p:spPr>
          <a:xfrm>
            <a:off x="8042148" y="453642"/>
            <a:ext cx="3703320" cy="98554"/>
          </a:xfrm>
          <a:prstGeom prst="rect">
            <a:avLst/>
          </a:prstGeom>
          <a:solidFill>
            <a:srgbClr val="969FA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Rectangle 10"/>
          <p:cNvSpPr/>
          <p:nvPr/>
        </p:nvSpPr>
        <p:spPr>
          <a:xfrm>
            <a:off x="4241828" y="457200"/>
            <a:ext cx="3703320" cy="91440"/>
          </a:xfrm>
          <a:prstGeom prst="rect">
            <a:avLst/>
          </a:prstGeom>
          <a:solidFill>
            <a:srgbClr val="903163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2800" b="0" i="0" u="none" strike="noStrike" kern="1200" cap="all" spc="0" baseline="0">
          <a:solidFill>
            <a:srgbClr val="FFFFFF"/>
          </a:solidFill>
          <a:uFillTx/>
          <a:latin typeface="Gill Sans MT"/>
        </a:defRPr>
      </a:lvl1pPr>
    </p:titleStyle>
    <p:bodyStyle>
      <a:lvl1pPr marL="306003" marR="0" lvl="0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800" b="0" i="0" u="none" strike="noStrike" kern="1200" cap="none" spc="0" baseline="0">
          <a:solidFill>
            <a:srgbClr val="3D3D3D"/>
          </a:solidFill>
          <a:uFillTx/>
          <a:latin typeface="Gill Sans MT"/>
        </a:defRPr>
      </a:lvl1pPr>
      <a:lvl2pPr marL="630003" marR="0" lvl="1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600" b="0" i="0" u="none" strike="noStrike" kern="1200" cap="none" spc="0" baseline="0">
          <a:solidFill>
            <a:srgbClr val="3D3D3D"/>
          </a:solidFill>
          <a:uFillTx/>
          <a:latin typeface="Gill Sans MT"/>
        </a:defRPr>
      </a:lvl2pPr>
      <a:lvl3pPr marL="899998" marR="0" lvl="2" indent="-270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400" b="0" i="0" u="none" strike="noStrike" kern="1200" cap="none" spc="0" baseline="0">
          <a:solidFill>
            <a:srgbClr val="3D3D3D"/>
          </a:solidFill>
          <a:uFillTx/>
          <a:latin typeface="Gill Sans MT"/>
        </a:defRPr>
      </a:lvl3pPr>
      <a:lvl4pPr marL="1242002" marR="0" lvl="3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200" b="0" i="0" u="none" strike="noStrike" kern="1200" cap="none" spc="0" baseline="0">
          <a:solidFill>
            <a:srgbClr val="3D3D3D"/>
          </a:solidFill>
          <a:uFillTx/>
          <a:latin typeface="Gill Sans MT"/>
        </a:defRPr>
      </a:lvl4pPr>
      <a:lvl5pPr marL="1602001" marR="0" lvl="4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200" b="0" i="0" u="none" strike="noStrike" kern="1200" cap="none" spc="0" baseline="0">
          <a:solidFill>
            <a:srgbClr val="3D3D3D"/>
          </a:solidFill>
          <a:uFillTx/>
          <a:latin typeface="Gill Sans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arbeitsagentur.de/entgeltatlas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ehalt.de/einkommen/brutto-netto-rechner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de-DE" dirty="0"/>
              <a:t>Finanzwissen AG</a:t>
            </a:r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de-DE" b="1" dirty="0" smtClean="0"/>
              <a:t>Haushaltsplan</a:t>
            </a:r>
            <a:endParaRPr lang="de-DE" b="1" dirty="0"/>
          </a:p>
          <a:p>
            <a:pPr lv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D6115D-03CE-45F7-BFC3-E82B45CD439D}" type="slidenum">
              <a:rPr lang="de-DE" smtClean="0"/>
              <a:t>1</a:t>
            </a:fld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6897886" y="688532"/>
            <a:ext cx="2394888" cy="22669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7038760" y="1687442"/>
            <a:ext cx="2237347" cy="1251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7372274" y="720521"/>
            <a:ext cx="1920500" cy="339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Netto Einnahmen</a:t>
            </a:r>
            <a:endParaRPr lang="de-DE" sz="1600" dirty="0"/>
          </a:p>
        </p:txBody>
      </p:sp>
      <p:sp>
        <p:nvSpPr>
          <p:cNvPr id="14" name="Rechteck 13"/>
          <p:cNvSpPr/>
          <p:nvPr/>
        </p:nvSpPr>
        <p:spPr>
          <a:xfrm>
            <a:off x="7592704" y="2089312"/>
            <a:ext cx="1163042" cy="339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Ausgaben</a:t>
            </a:r>
            <a:endParaRPr lang="de-DE" sz="1600" dirty="0"/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178" y="565761"/>
            <a:ext cx="2520000" cy="252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DE" dirty="0" err="1" smtClean="0"/>
              <a:t>inhaltsübersicht</a:t>
            </a:r>
            <a:endParaRPr lang="de-DE" dirty="0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de-DE" dirty="0"/>
              <a:t>Warum müssen wir uns mit Finanzen beschäftigen?</a:t>
            </a:r>
          </a:p>
          <a:p>
            <a:pPr lvl="0"/>
            <a:r>
              <a:rPr lang="de-DE" dirty="0" smtClean="0"/>
              <a:t>Macht </a:t>
            </a:r>
            <a:r>
              <a:rPr lang="de-DE" dirty="0"/>
              <a:t>Geld glücklich?</a:t>
            </a:r>
          </a:p>
          <a:p>
            <a:r>
              <a:rPr lang="de-DE" dirty="0"/>
              <a:t>Inflation, Zinsen, Tabellenkalkulation</a:t>
            </a:r>
          </a:p>
          <a:p>
            <a:pPr lvl="0"/>
            <a:r>
              <a:rPr lang="de-DE" sz="2400" b="1" dirty="0"/>
              <a:t>Haushaltsplan</a:t>
            </a:r>
          </a:p>
          <a:p>
            <a:pPr lvl="0"/>
            <a:r>
              <a:rPr lang="de-DE" dirty="0" smtClean="0"/>
              <a:t>Konsum</a:t>
            </a:r>
          </a:p>
          <a:p>
            <a:r>
              <a:rPr lang="de-DE" dirty="0"/>
              <a:t>Versicherungen, Banken, </a:t>
            </a:r>
            <a:r>
              <a:rPr lang="de-DE" dirty="0" smtClean="0"/>
              <a:t>Kredite</a:t>
            </a:r>
          </a:p>
          <a:p>
            <a:pPr lvl="0"/>
            <a:r>
              <a:rPr lang="de-DE" smtClean="0"/>
              <a:t>Gesetzliche Rente, Private </a:t>
            </a:r>
            <a:r>
              <a:rPr lang="de-DE" dirty="0" smtClean="0"/>
              <a:t>Vorsorge, Aktien</a:t>
            </a:r>
          </a:p>
          <a:p>
            <a:pPr lvl="0"/>
            <a:r>
              <a:rPr lang="de-DE" dirty="0" smtClean="0"/>
              <a:t>Was liegt euch am Herzen?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2</a:t>
            </a:fld>
            <a:endParaRPr lang="de-D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Wer verdient was?</a:t>
            </a:r>
            <a:br>
              <a:rPr lang="de-DE" dirty="0" smtClean="0"/>
            </a:br>
            <a:r>
              <a:rPr lang="de-DE" dirty="0" smtClean="0"/>
              <a:t>Was bleibt mir vom brutto?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u="sng" dirty="0" smtClean="0"/>
              <a:t>Aufgabe</a:t>
            </a:r>
            <a:r>
              <a:rPr lang="de-DE" dirty="0" smtClean="0"/>
              <a:t>:  Wähle einen Beruf und schätze den Bruttolohn und Nettolohn (nach Steuern, Rentenversicherung, Arbeitslosenversicherung, Krankenversicherung, etc.) </a:t>
            </a:r>
            <a:r>
              <a:rPr lang="de-DE" dirty="0"/>
              <a:t>pro </a:t>
            </a:r>
            <a:r>
              <a:rPr lang="de-DE" dirty="0" smtClean="0"/>
              <a:t>Monat.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845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Haushaltsplan</a:t>
            </a:r>
            <a:br>
              <a:rPr lang="de-DE" dirty="0" smtClean="0"/>
            </a:br>
            <a:r>
              <a:rPr lang="de-DE" dirty="0" err="1" smtClean="0"/>
              <a:t>gruppenarbeit</a:t>
            </a:r>
            <a:endParaRPr lang="de-DE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43" y="3765071"/>
            <a:ext cx="2160000" cy="2160000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4</a:t>
            </a:fld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405043" y="5956136"/>
            <a:ext cx="4495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hlinkClick r:id="rId3"/>
              </a:rPr>
              <a:t>https://web.arbeitsagentur.de/entgeltatlas/</a:t>
            </a:r>
            <a:endParaRPr lang="de-DE" dirty="0" smtClean="0"/>
          </a:p>
          <a:p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812" y="3765071"/>
            <a:ext cx="2160000" cy="2160000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>
            <a:off x="5803812" y="5956136"/>
            <a:ext cx="58069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hlinkClick r:id="rId5"/>
              </a:rPr>
              <a:t>https://www.gehalt.de/einkommen/brutto-netto-rechner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476246" y="3317712"/>
            <a:ext cx="4495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Brutto Gehälter in Deutschland</a:t>
            </a:r>
          </a:p>
          <a:p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5803812" y="3317712"/>
            <a:ext cx="5326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mtClean="0"/>
              <a:t>Brutto/Netto </a:t>
            </a:r>
            <a:r>
              <a:rPr lang="de-DE" dirty="0" smtClean="0"/>
              <a:t>Rechner (Lohnsteuer, Krankenkasse, …)</a:t>
            </a:r>
          </a:p>
          <a:p>
            <a:endParaRPr lang="de-DE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6246" y="1869047"/>
            <a:ext cx="11029611" cy="17429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306003" marR="0" lvl="0" indent="-306003" algn="l" defTabSz="4572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903163"/>
              </a:buClr>
              <a:buSzPct val="92000"/>
              <a:buFont typeface="Wingdings 2" pitchFamily="18"/>
              <a:buChar char=""/>
              <a:tabLst/>
              <a:defRPr lang="de-DE" sz="1800" b="0" i="0" u="none" strike="noStrike" kern="1200" cap="none" spc="0" baseline="0">
                <a:solidFill>
                  <a:srgbClr val="3D3D3D"/>
                </a:solidFill>
                <a:uFillTx/>
                <a:latin typeface="Gill Sans MT"/>
              </a:defRPr>
            </a:lvl1pPr>
            <a:lvl2pPr marL="630003" marR="0" lvl="1" indent="-306003" algn="l" defTabSz="4572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903163"/>
              </a:buClr>
              <a:buSzPct val="92000"/>
              <a:buFont typeface="Wingdings 2" pitchFamily="18"/>
              <a:buChar char=""/>
              <a:tabLst/>
              <a:defRPr lang="de-DE" sz="1600" b="0" i="0" u="none" strike="noStrike" kern="1200" cap="none" spc="0" baseline="0">
                <a:solidFill>
                  <a:srgbClr val="3D3D3D"/>
                </a:solidFill>
                <a:uFillTx/>
                <a:latin typeface="Gill Sans MT"/>
              </a:defRPr>
            </a:lvl2pPr>
            <a:lvl3pPr marL="899998" marR="0" lvl="2" indent="-270004" algn="l" defTabSz="4572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903163"/>
              </a:buClr>
              <a:buSzPct val="92000"/>
              <a:buFont typeface="Wingdings 2" pitchFamily="18"/>
              <a:buChar char=""/>
              <a:tabLst/>
              <a:defRPr lang="de-DE" sz="1400" b="0" i="0" u="none" strike="noStrike" kern="1200" cap="none" spc="0" baseline="0">
                <a:solidFill>
                  <a:srgbClr val="3D3D3D"/>
                </a:solidFill>
                <a:uFillTx/>
                <a:latin typeface="Gill Sans MT"/>
              </a:defRPr>
            </a:lvl3pPr>
            <a:lvl4pPr marL="1242002" marR="0" lvl="3" indent="-234004" algn="l" defTabSz="4572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903163"/>
              </a:buClr>
              <a:buSzPct val="92000"/>
              <a:buFont typeface="Wingdings 2" pitchFamily="18"/>
              <a:buChar char=""/>
              <a:tabLst/>
              <a:defRPr lang="de-DE" sz="1200" b="0" i="0" u="none" strike="noStrike" kern="1200" cap="none" spc="0" baseline="0">
                <a:solidFill>
                  <a:srgbClr val="3D3D3D"/>
                </a:solidFill>
                <a:uFillTx/>
                <a:latin typeface="Gill Sans MT"/>
              </a:defRPr>
            </a:lvl4pPr>
            <a:lvl5pPr marL="1602001" marR="0" lvl="4" indent="-234004" algn="l" defTabSz="4572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903163"/>
              </a:buClr>
              <a:buSzPct val="92000"/>
              <a:buFont typeface="Wingdings 2" pitchFamily="18"/>
              <a:buChar char=""/>
              <a:tabLst/>
              <a:defRPr lang="de-DE" sz="1200" b="0" i="0" u="none" strike="noStrike" kern="1200" cap="none" spc="0" baseline="0">
                <a:solidFill>
                  <a:srgbClr val="3D3D3D"/>
                </a:solidFill>
                <a:uFillTx/>
                <a:latin typeface="Gill Sans M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 smtClean="0"/>
              <a:t>Aufgabe:	Bitte erstellt einen Monats-Haushaltsplan. Dieser besteht aus Einnahmen (Nettolohn) und Ausgaben 			(Wohnung, Lebensmittel, Versicherung, …). Ihr dürft dazu mit den Handys im Internet recherchieren. 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	Im Anschluss stellt euren Haushaltsplan bitte vor.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669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3-Konten </a:t>
            </a:r>
            <a:r>
              <a:rPr lang="de-DE" dirty="0" err="1" smtClean="0"/>
              <a:t>model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u="sng" dirty="0" smtClean="0"/>
              <a:t>Rechnungskonto:</a:t>
            </a:r>
            <a:r>
              <a:rPr lang="de-DE" dirty="0" smtClean="0"/>
              <a:t> Hier landet dein Gehalt und alle Fixkosten (Miete</a:t>
            </a:r>
            <a:r>
              <a:rPr lang="de-DE" dirty="0"/>
              <a:t>, Strom, Wasser, Handyvertrag, </a:t>
            </a:r>
            <a:r>
              <a:rPr lang="de-DE" dirty="0" smtClean="0"/>
              <a:t>Versicherungen, Lebensmittel, etc.) werden von hier abgebucht.</a:t>
            </a:r>
            <a:br>
              <a:rPr lang="de-DE" dirty="0" smtClean="0"/>
            </a:br>
            <a:endParaRPr lang="de-DE" dirty="0" smtClean="0"/>
          </a:p>
          <a:p>
            <a:r>
              <a:rPr lang="de-DE" u="sng" dirty="0" smtClean="0"/>
              <a:t>Sparkonto/Depot</a:t>
            </a:r>
            <a:r>
              <a:rPr lang="de-DE" dirty="0" smtClean="0"/>
              <a:t>: Hier landen alle Sparbeiträge (für die Rente, für eine Anschaffung, etc.)</a:t>
            </a:r>
            <a:br>
              <a:rPr lang="de-DE" dirty="0" smtClean="0"/>
            </a:br>
            <a:endParaRPr lang="de-DE" dirty="0"/>
          </a:p>
          <a:p>
            <a:r>
              <a:rPr lang="de-DE" u="sng" dirty="0" smtClean="0"/>
              <a:t>Spaßkonto</a:t>
            </a:r>
            <a:r>
              <a:rPr lang="de-DE" dirty="0"/>
              <a:t>: </a:t>
            </a:r>
            <a:r>
              <a:rPr lang="de-DE" dirty="0" smtClean="0"/>
              <a:t>Hier landet Dein Budget für den Monat den Du komplett „verprassen“ kannst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123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6</a:t>
            </a:fld>
            <a:endParaRPr lang="de-DE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643261"/>
              </p:ext>
            </p:extLst>
          </p:nvPr>
        </p:nvGraphicFramePr>
        <p:xfrm>
          <a:off x="581191" y="2180496"/>
          <a:ext cx="1102961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9611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Was gilt es bei einem Haushaltsplan zu beachten?</a:t>
                      </a:r>
                      <a:endParaRPr lang="de-DE" dirty="0"/>
                    </a:p>
                  </a:txBody>
                  <a:tcPr>
                    <a:solidFill>
                      <a:srgbClr val="4D143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1) Ein</a:t>
                      </a:r>
                      <a:r>
                        <a:rPr lang="de-DE" sz="1600" baseline="0" dirty="0" smtClean="0"/>
                        <a:t> Haushaltsplan für den Monat ist Pflicht!</a:t>
                      </a:r>
                      <a:endParaRPr lang="de-DE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2) Der</a:t>
                      </a:r>
                      <a:r>
                        <a:rPr lang="de-DE" sz="1600" baseline="0" dirty="0" smtClean="0"/>
                        <a:t> Haushaltsplan braucht nur ein bis zweimal im Jahr angepasst werden!</a:t>
                      </a:r>
                      <a:endParaRPr lang="de-D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3) Kontrolliere vor allem deine</a:t>
                      </a:r>
                      <a:r>
                        <a:rPr lang="de-DE" sz="1600" baseline="0" dirty="0" smtClean="0"/>
                        <a:t> Ausgaben!</a:t>
                      </a:r>
                      <a:endParaRPr lang="de-D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4) Nutze</a:t>
                      </a:r>
                      <a:r>
                        <a:rPr lang="de-DE" sz="1600" baseline="0" dirty="0" smtClean="0"/>
                        <a:t> das 3-Konten Model um den Überblick zu behalten!</a:t>
                      </a:r>
                      <a:endParaRPr lang="de-DE" sz="16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96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TM03457464%5b%5bfn=Dividende%5d%5d</Template>
  <TotalTime>0</TotalTime>
  <Words>189</Words>
  <Application>Microsoft Office PowerPoint</Application>
  <PresentationFormat>Breitbild</PresentationFormat>
  <Paragraphs>40</Paragraphs>
  <Slides>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Wingdings 2</vt:lpstr>
      <vt:lpstr>Dividende</vt:lpstr>
      <vt:lpstr>Finanzwissen AG</vt:lpstr>
      <vt:lpstr>inhaltsübersicht</vt:lpstr>
      <vt:lpstr>Wer verdient was? Was bleibt mir vom brutto?</vt:lpstr>
      <vt:lpstr>Haushaltsplan gruppenarbeit</vt:lpstr>
      <vt:lpstr>3-Konten model </vt:lpstr>
      <vt:lpstr>Zusammenfassung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Finanzwissen AG</dc:title>
  <dc:creator>Microsoft-Konto</dc:creator>
  <cp:lastModifiedBy>Microsoft-Konto</cp:lastModifiedBy>
  <cp:revision>274</cp:revision>
  <cp:lastPrinted>2023-02-10T14:49:40Z</cp:lastPrinted>
  <dcterms:created xsi:type="dcterms:W3CDTF">2022-11-14T11:54:54Z</dcterms:created>
  <dcterms:modified xsi:type="dcterms:W3CDTF">2023-09-14T09:01:04Z</dcterms:modified>
</cp:coreProperties>
</file>