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91" r:id="rId4"/>
    <p:sldId id="283" r:id="rId5"/>
    <p:sldId id="282" r:id="rId6"/>
    <p:sldId id="290" r:id="rId7"/>
    <p:sldId id="289" r:id="rId8"/>
    <p:sldId id="285" r:id="rId9"/>
    <p:sldId id="287" r:id="rId10"/>
    <p:sldId id="288" r:id="rId11"/>
    <p:sldId id="292" r:id="rId12"/>
  </p:sldIdLst>
  <p:sldSz cx="12192000" cy="6858000"/>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Konto" initials="M" lastIdx="1" clrIdx="0">
    <p:extLst>
      <p:ext uri="{19B8F6BF-5375-455C-9EA6-DF929625EA0E}">
        <p15:presenceInfo xmlns:p15="http://schemas.microsoft.com/office/powerpoint/2012/main" userId="2d8e5062c7b4fe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434"/>
    <a:srgbClr val="BDD7EE"/>
    <a:srgbClr val="903163"/>
    <a:srgbClr val="F93A35"/>
    <a:srgbClr val="D9B5D2"/>
    <a:srgbClr val="4E2246"/>
    <a:srgbClr val="863A78"/>
    <a:srgbClr val="5B9BD5"/>
    <a:srgbClr val="A6D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75" autoAdjust="0"/>
  </p:normalViewPr>
  <p:slideViewPr>
    <p:cSldViewPr snapToGrid="0">
      <p:cViewPr varScale="1">
        <p:scale>
          <a:sx n="92" d="100"/>
          <a:sy n="92" d="100"/>
        </p:scale>
        <p:origin x="6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9T20:50:06.417"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p:cNvSpPr txBox="1">
            <a:spLocks noGrp="1"/>
          </p:cNvSpPr>
          <p:nvPr>
            <p:ph type="hdr" sz="quarter"/>
          </p:nvPr>
        </p:nvSpPr>
        <p:spPr>
          <a:xfrm>
            <a:off x="0" y="0"/>
            <a:ext cx="3169920" cy="481731"/>
          </a:xfrm>
          <a:prstGeom prst="rect">
            <a:avLst/>
          </a:prstGeom>
          <a:noFill/>
          <a:ln>
            <a:noFill/>
          </a:ln>
        </p:spPr>
        <p:txBody>
          <a:bodyPr vert="horz" wrap="square" lIns="96661" tIns="48331" rIns="96661" bIns="48331" anchor="t" anchorCtr="0" compatLnSpc="1">
            <a:noAutofit/>
          </a:bodyPr>
          <a:lstStyle>
            <a:lvl1pPr marL="0" marR="0" lvl="0" indent="0" algn="l"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endParaRPr lang="de-DE"/>
          </a:p>
        </p:txBody>
      </p:sp>
      <p:sp>
        <p:nvSpPr>
          <p:cNvPr id="3" name="Datumsplatzhalter 2"/>
          <p:cNvSpPr txBox="1">
            <a:spLocks noGrp="1"/>
          </p:cNvSpPr>
          <p:nvPr>
            <p:ph type="dt" idx="1"/>
          </p:nvPr>
        </p:nvSpPr>
        <p:spPr>
          <a:xfrm>
            <a:off x="4143582" y="0"/>
            <a:ext cx="3169920" cy="481731"/>
          </a:xfrm>
          <a:prstGeom prst="rect">
            <a:avLst/>
          </a:prstGeom>
          <a:noFill/>
          <a:ln>
            <a:noFill/>
          </a:ln>
        </p:spPr>
        <p:txBody>
          <a:bodyPr vert="horz" wrap="square" lIns="96661" tIns="48331" rIns="96661" bIns="48331" anchor="t" anchorCtr="0" compatLnSpc="1">
            <a:noAutofit/>
          </a:bodyPr>
          <a:lstStyle>
            <a:lvl1pPr marL="0" marR="0" lvl="0" indent="0" algn="r"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fld id="{57AC98F6-42C7-4786-9697-1D357EC240FA}" type="datetime1">
              <a:rPr lang="de-DE"/>
              <a:pPr lvl="0"/>
              <a:t>21.11.2023</a:t>
            </a:fld>
            <a:endParaRPr lang="de-DE"/>
          </a:p>
        </p:txBody>
      </p:sp>
      <p:sp>
        <p:nvSpPr>
          <p:cNvPr id="4" name="Folienbildplatzhalter 3"/>
          <p:cNvSpPr>
            <a:spLocks noGrp="1" noRot="1" noChangeAspect="1"/>
          </p:cNvSpPr>
          <p:nvPr>
            <p:ph type="sldImg" idx="2"/>
          </p:nvPr>
        </p:nvSpPr>
        <p:spPr>
          <a:xfrm>
            <a:off x="777875" y="1200150"/>
            <a:ext cx="5759450" cy="3240088"/>
          </a:xfrm>
          <a:prstGeom prst="rect">
            <a:avLst/>
          </a:prstGeom>
          <a:noFill/>
          <a:ln w="12701">
            <a:solidFill>
              <a:srgbClr val="000000"/>
            </a:solidFill>
            <a:prstDash val="solid"/>
          </a:ln>
        </p:spPr>
      </p:sp>
      <p:sp>
        <p:nvSpPr>
          <p:cNvPr id="5" name="Notizenplatzhalter 4"/>
          <p:cNvSpPr txBox="1">
            <a:spLocks noGrp="1"/>
          </p:cNvSpPr>
          <p:nvPr>
            <p:ph type="body" sz="quarter" idx="3"/>
          </p:nvPr>
        </p:nvSpPr>
        <p:spPr>
          <a:xfrm>
            <a:off x="731520" y="4620576"/>
            <a:ext cx="5852160" cy="3780473"/>
          </a:xfrm>
          <a:prstGeom prst="rect">
            <a:avLst/>
          </a:prstGeom>
          <a:noFill/>
          <a:ln>
            <a:noFill/>
          </a:ln>
        </p:spPr>
        <p:txBody>
          <a:bodyPr vert="horz" wrap="square" lIns="96661" tIns="48331" rIns="96661" bIns="48331" anchor="t" anchorCtr="0" compatLnSpc="1">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txBox="1">
            <a:spLocks noGrp="1"/>
          </p:cNvSpPr>
          <p:nvPr>
            <p:ph type="ftr" sz="quarter" idx="4"/>
          </p:nvPr>
        </p:nvSpPr>
        <p:spPr>
          <a:xfrm>
            <a:off x="0" y="9119469"/>
            <a:ext cx="3169920" cy="481731"/>
          </a:xfrm>
          <a:prstGeom prst="rect">
            <a:avLst/>
          </a:prstGeom>
          <a:noFill/>
          <a:ln>
            <a:noFill/>
          </a:ln>
        </p:spPr>
        <p:txBody>
          <a:bodyPr vert="horz" wrap="square" lIns="96661" tIns="48331" rIns="96661" bIns="48331" anchor="b" anchorCtr="0" compatLnSpc="1">
            <a:noAutofit/>
          </a:bodyPr>
          <a:lstStyle>
            <a:lvl1pPr marL="0" marR="0" lvl="0" indent="0" algn="l"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endParaRPr lang="de-DE"/>
          </a:p>
        </p:txBody>
      </p:sp>
      <p:sp>
        <p:nvSpPr>
          <p:cNvPr id="7" name="Foliennummernplatzhalter 6"/>
          <p:cNvSpPr txBox="1">
            <a:spLocks noGrp="1"/>
          </p:cNvSpPr>
          <p:nvPr>
            <p:ph type="sldNum" sz="quarter" idx="5"/>
          </p:nvPr>
        </p:nvSpPr>
        <p:spPr>
          <a:xfrm>
            <a:off x="4143582" y="9119469"/>
            <a:ext cx="3169920" cy="481731"/>
          </a:xfrm>
          <a:prstGeom prst="rect">
            <a:avLst/>
          </a:prstGeom>
          <a:noFill/>
          <a:ln>
            <a:noFill/>
          </a:ln>
        </p:spPr>
        <p:txBody>
          <a:bodyPr vert="horz" wrap="square" lIns="96661" tIns="48331" rIns="96661" bIns="48331" anchor="b" anchorCtr="0" compatLnSpc="1">
            <a:noAutofit/>
          </a:bodyPr>
          <a:lstStyle>
            <a:lvl1pPr marL="0" marR="0" lvl="0" indent="0" algn="r"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fld id="{970628C5-6F15-4585-86EB-A524A4ACA94C}" type="slidenum">
              <a:t>‹Nr.›</a:t>
            </a:fld>
            <a:endParaRPr lang="de-DE"/>
          </a:p>
        </p:txBody>
      </p:sp>
    </p:spTree>
    <p:extLst>
      <p:ext uri="{BB962C8B-B14F-4D97-AF65-F5344CB8AC3E}">
        <p14:creationId xmlns:p14="http://schemas.microsoft.com/office/powerpoint/2010/main" val="223503598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a:t>
            </a:fld>
            <a:endParaRPr lang="de-DE"/>
          </a:p>
        </p:txBody>
      </p:sp>
    </p:spTree>
    <p:extLst>
      <p:ext uri="{BB962C8B-B14F-4D97-AF65-F5344CB8AC3E}">
        <p14:creationId xmlns:p14="http://schemas.microsoft.com/office/powerpoint/2010/main" val="131245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0" indent="0" defTabSz="966612">
              <a:buFont typeface="Arial" panose="020B0604020202020204" pitchFamily="34" charset="0"/>
              <a:buNone/>
              <a:defRPr/>
            </a:pPr>
            <a:endParaRPr lang="de-DE" dirty="0" smtClean="0"/>
          </a:p>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a:t>
            </a:fld>
            <a:endParaRPr lang="de-DE"/>
          </a:p>
        </p:txBody>
      </p:sp>
    </p:spTree>
    <p:extLst>
      <p:ext uri="{BB962C8B-B14F-4D97-AF65-F5344CB8AC3E}">
        <p14:creationId xmlns:p14="http://schemas.microsoft.com/office/powerpoint/2010/main" val="96281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5</a:t>
            </a:fld>
            <a:endParaRPr lang="de-DE"/>
          </a:p>
        </p:txBody>
      </p:sp>
    </p:spTree>
    <p:extLst>
      <p:ext uri="{BB962C8B-B14F-4D97-AF65-F5344CB8AC3E}">
        <p14:creationId xmlns:p14="http://schemas.microsoft.com/office/powerpoint/2010/main" val="121962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6</a:t>
            </a:fld>
            <a:endParaRPr lang="de-DE"/>
          </a:p>
        </p:txBody>
      </p:sp>
    </p:spTree>
    <p:extLst>
      <p:ext uri="{BB962C8B-B14F-4D97-AF65-F5344CB8AC3E}">
        <p14:creationId xmlns:p14="http://schemas.microsoft.com/office/powerpoint/2010/main" val="295562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Rectangle 6"/>
          <p:cNvSpPr/>
          <p:nvPr/>
        </p:nvSpPr>
        <p:spPr>
          <a:xfrm>
            <a:off x="446538" y="3085761"/>
            <a:ext cx="11262865" cy="330479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ctrTitle"/>
          </p:nvPr>
        </p:nvSpPr>
        <p:spPr>
          <a:xfrm>
            <a:off x="581192" y="1020433"/>
            <a:ext cx="10993547" cy="1475009"/>
          </a:xfrm>
        </p:spPr>
        <p:txBody>
          <a:bodyPr/>
          <a:lstStyle>
            <a:lvl1pPr>
              <a:defRPr sz="3600">
                <a:solidFill>
                  <a:srgbClr val="4D1434"/>
                </a:solidFill>
              </a:defRPr>
            </a:lvl1pPr>
          </a:lstStyle>
          <a:p>
            <a:pPr lvl="0"/>
            <a:r>
              <a:rPr lang="de-DE"/>
              <a:t>Titelmasterformat durch Klicken bearbeiten</a:t>
            </a:r>
            <a:endParaRPr lang="en-US"/>
          </a:p>
        </p:txBody>
      </p:sp>
      <p:sp>
        <p:nvSpPr>
          <p:cNvPr id="4" name="Subtitle 2"/>
          <p:cNvSpPr txBox="1">
            <a:spLocks noGrp="1"/>
          </p:cNvSpPr>
          <p:nvPr>
            <p:ph type="subTitle" idx="1"/>
          </p:nvPr>
        </p:nvSpPr>
        <p:spPr>
          <a:xfrm>
            <a:off x="581192" y="2495443"/>
            <a:ext cx="10993547" cy="590318"/>
          </a:xfrm>
        </p:spPr>
        <p:txBody>
          <a:bodyPr anchor="t"/>
          <a:lstStyle>
            <a:lvl1pPr marL="0" indent="0">
              <a:buNone/>
              <a:defRPr sz="1600" cap="all">
                <a:solidFill>
                  <a:srgbClr val="903163"/>
                </a:solidFill>
              </a:defRPr>
            </a:lvl1pPr>
          </a:lstStyle>
          <a:p>
            <a:pPr lvl="0"/>
            <a:r>
              <a:rPr lang="de-DE"/>
              <a:t>Formatvorlage des Untertitelmasters durch Klicken bearbeiten</a:t>
            </a:r>
            <a:endParaRPr lang="en-US"/>
          </a:p>
        </p:txBody>
      </p:sp>
      <p:sp>
        <p:nvSpPr>
          <p:cNvPr id="5" name="Date Placeholder 3"/>
          <p:cNvSpPr txBox="1">
            <a:spLocks noGrp="1"/>
          </p:cNvSpPr>
          <p:nvPr>
            <p:ph type="dt" sz="half" idx="7"/>
          </p:nvPr>
        </p:nvSpPr>
        <p:spPr/>
        <p:txBody>
          <a:bodyPr/>
          <a:lstStyle>
            <a:lvl1pPr>
              <a:defRPr>
                <a:solidFill>
                  <a:srgbClr val="9F296B"/>
                </a:solidFill>
              </a:defRPr>
            </a:lvl1pPr>
          </a:lstStyle>
          <a:p>
            <a:pPr lvl="0"/>
            <a:fld id="{6090BD84-73D6-46CE-B991-B0FA4D9D56D3}" type="datetime1">
              <a:rPr lang="en-US" smtClean="0"/>
              <a:t>11/21/2023</a:t>
            </a:fld>
            <a:endParaRPr lang="en-US"/>
          </a:p>
        </p:txBody>
      </p:sp>
      <p:sp>
        <p:nvSpPr>
          <p:cNvPr id="6" name="Footer Placeholder 4"/>
          <p:cNvSpPr txBox="1">
            <a:spLocks noGrp="1"/>
          </p:cNvSpPr>
          <p:nvPr>
            <p:ph type="ftr" sz="quarter" idx="9"/>
          </p:nvPr>
        </p:nvSpPr>
        <p:spPr/>
        <p:txBody>
          <a:bodyPr/>
          <a:lstStyle>
            <a:lvl1pPr>
              <a:defRPr>
                <a:solidFill>
                  <a:srgbClr val="9F296B"/>
                </a:solidFill>
              </a:defRPr>
            </a:lvl1pPr>
          </a:lstStyle>
          <a:p>
            <a:pPr lvl="0"/>
            <a:endParaRPr lang="en-US"/>
          </a:p>
        </p:txBody>
      </p:sp>
      <p:sp>
        <p:nvSpPr>
          <p:cNvPr id="7" name="Slide Number Placeholder 5"/>
          <p:cNvSpPr txBox="1">
            <a:spLocks noGrp="1"/>
          </p:cNvSpPr>
          <p:nvPr>
            <p:ph type="sldNum" sz="quarter" idx="8"/>
          </p:nvPr>
        </p:nvSpPr>
        <p:spPr>
          <a:xfrm>
            <a:off x="10558302" y="5956136"/>
            <a:ext cx="1016437" cy="365129"/>
          </a:xfrm>
        </p:spPr>
        <p:txBody>
          <a:bodyPr/>
          <a:lstStyle>
            <a:lvl1pPr>
              <a:defRPr>
                <a:solidFill>
                  <a:srgbClr val="9F296B"/>
                </a:solidFill>
              </a:defRPr>
            </a:lvl1pPr>
          </a:lstStyle>
          <a:p>
            <a:pPr lvl="0"/>
            <a:fld id="{04D6115D-03CE-45F7-BFC3-E82B45CD439D}" type="slidenum">
              <a:t>‹Nr.›</a:t>
            </a:fld>
            <a:endParaRPr lang="en-US"/>
          </a:p>
        </p:txBody>
      </p:sp>
    </p:spTree>
    <p:extLst>
      <p:ext uri="{BB962C8B-B14F-4D97-AF65-F5344CB8AC3E}">
        <p14:creationId xmlns:p14="http://schemas.microsoft.com/office/powerpoint/2010/main" val="96662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Rectangle 7"/>
          <p:cNvSpPr/>
          <p:nvPr/>
        </p:nvSpPr>
        <p:spPr>
          <a:xfrm>
            <a:off x="440283" y="614403"/>
            <a:ext cx="11309335" cy="118929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02158"/>
            <a:ext cx="11029611" cy="1013804"/>
          </a:xfrm>
        </p:spPr>
        <p:txBody>
          <a:bodyPr/>
          <a:lstStyle>
            <a:lvl1pPr>
              <a:defRPr/>
            </a:lvl1pPr>
          </a:lstStyle>
          <a:p>
            <a:pPr lvl="0"/>
            <a:r>
              <a:rPr lang="de-DE"/>
              <a:t>Titelmasterformat durch Klicken bearbeiten</a:t>
            </a:r>
            <a:endParaRPr lang="en-US"/>
          </a:p>
        </p:txBody>
      </p:sp>
      <p:sp>
        <p:nvSpPr>
          <p:cNvPr id="4" name="Vertical Text Placeholder 2"/>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p:txBody>
          <a:bodyPr/>
          <a:lstStyle>
            <a:lvl1pPr>
              <a:defRPr/>
            </a:lvl1pPr>
          </a:lstStyle>
          <a:p>
            <a:pPr lvl="0"/>
            <a:fld id="{0C095FF1-FAF7-4F91-802B-44D4A1D7F3D1}" type="datetime1">
              <a:rPr lang="en-US" smtClean="0"/>
              <a:t>11/21/2023</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C2ED9EBB-C79A-42A5-9CF9-D7EA453B186D}" type="slidenum">
              <a:t>‹Nr.›</a:t>
            </a:fld>
            <a:endParaRPr lang="en-US"/>
          </a:p>
        </p:txBody>
      </p:sp>
    </p:spTree>
    <p:extLst>
      <p:ext uri="{BB962C8B-B14F-4D97-AF65-F5344CB8AC3E}">
        <p14:creationId xmlns:p14="http://schemas.microsoft.com/office/powerpoint/2010/main" val="309697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Rectangle 6"/>
          <p:cNvSpPr/>
          <p:nvPr/>
        </p:nvSpPr>
        <p:spPr>
          <a:xfrm>
            <a:off x="8839203" y="599727"/>
            <a:ext cx="2906813" cy="581694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Vertical Title 1"/>
          <p:cNvSpPr txBox="1">
            <a:spLocks noGrp="1"/>
          </p:cNvSpPr>
          <p:nvPr>
            <p:ph type="title" orient="vert"/>
          </p:nvPr>
        </p:nvSpPr>
        <p:spPr>
          <a:xfrm>
            <a:off x="8839203" y="675723"/>
            <a:ext cx="2004163" cy="5183075"/>
          </a:xfrm>
        </p:spPr>
        <p:txBody>
          <a:bodyPr vert="eaVert"/>
          <a:lstStyle>
            <a:lvl1pPr>
              <a:defRPr/>
            </a:lvl1pPr>
          </a:lstStyle>
          <a:p>
            <a:pPr lvl="0"/>
            <a:r>
              <a:rPr lang="de-DE"/>
              <a:t>Titelmasterformat durch Klicken bearbeiten</a:t>
            </a:r>
            <a:endParaRPr lang="en-US"/>
          </a:p>
        </p:txBody>
      </p:sp>
      <p:sp>
        <p:nvSpPr>
          <p:cNvPr id="4" name="Vertical Text Placeholder 2"/>
          <p:cNvSpPr txBox="1">
            <a:spLocks noGrp="1"/>
          </p:cNvSpPr>
          <p:nvPr>
            <p:ph type="body" orient="vert" idx="1"/>
          </p:nvPr>
        </p:nvSpPr>
        <p:spPr>
          <a:xfrm>
            <a:off x="774926" y="675723"/>
            <a:ext cx="7896282" cy="5183075"/>
          </a:xfrm>
        </p:spPr>
        <p:txBody>
          <a:bodyPr vert="eaVert"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a:xfrm>
            <a:off x="8993672" y="5956136"/>
            <a:ext cx="1328138" cy="365129"/>
          </a:xfrm>
        </p:spPr>
        <p:txBody>
          <a:bodyPr/>
          <a:lstStyle>
            <a:lvl1pPr>
              <a:defRPr>
                <a:solidFill>
                  <a:srgbClr val="9F296B"/>
                </a:solidFill>
              </a:defRPr>
            </a:lvl1pPr>
          </a:lstStyle>
          <a:p>
            <a:pPr lvl="0"/>
            <a:fld id="{13B733C0-F93B-4D99-B1E5-13E236AD6531}" type="datetime1">
              <a:rPr lang="en-US" smtClean="0"/>
              <a:t>11/21/2023</a:t>
            </a:fld>
            <a:endParaRPr lang="en-US"/>
          </a:p>
        </p:txBody>
      </p:sp>
      <p:sp>
        <p:nvSpPr>
          <p:cNvPr id="6" name="Footer Placeholder 4"/>
          <p:cNvSpPr txBox="1">
            <a:spLocks noGrp="1"/>
          </p:cNvSpPr>
          <p:nvPr>
            <p:ph type="ftr" sz="quarter" idx="9"/>
          </p:nvPr>
        </p:nvSpPr>
        <p:spPr>
          <a:xfrm>
            <a:off x="774926" y="5951811"/>
            <a:ext cx="7896282" cy="365129"/>
          </a:xfrm>
        </p:spPr>
        <p:txBody>
          <a:bodyPr/>
          <a:lstStyle>
            <a:lvl1pPr>
              <a:defRPr/>
            </a:lvl1pPr>
          </a:lstStyle>
          <a:p>
            <a:pPr lvl="0"/>
            <a:endParaRPr lang="en-US"/>
          </a:p>
        </p:txBody>
      </p:sp>
      <p:sp>
        <p:nvSpPr>
          <p:cNvPr id="7" name="Slide Number Placeholder 5"/>
          <p:cNvSpPr txBox="1">
            <a:spLocks noGrp="1"/>
          </p:cNvSpPr>
          <p:nvPr>
            <p:ph type="sldNum" sz="quarter" idx="8"/>
          </p:nvPr>
        </p:nvSpPr>
        <p:spPr>
          <a:xfrm>
            <a:off x="10446617" y="5956136"/>
            <a:ext cx="1164195" cy="365129"/>
          </a:xfrm>
        </p:spPr>
        <p:txBody>
          <a:bodyPr/>
          <a:lstStyle>
            <a:lvl1pPr>
              <a:defRPr>
                <a:solidFill>
                  <a:srgbClr val="9F296B"/>
                </a:solidFill>
              </a:defRPr>
            </a:lvl1pPr>
          </a:lstStyle>
          <a:p>
            <a:pPr lvl="0"/>
            <a:fld id="{61E14337-38F5-489F-8CC2-EB648D5F2628}" type="slidenum">
              <a:t>‹Nr.›</a:t>
            </a:fld>
            <a:endParaRPr lang="en-US"/>
          </a:p>
        </p:txBody>
      </p:sp>
    </p:spTree>
    <p:extLst>
      <p:ext uri="{BB962C8B-B14F-4D97-AF65-F5344CB8AC3E}">
        <p14:creationId xmlns:p14="http://schemas.microsoft.com/office/powerpoint/2010/main" val="2813219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Rectangle 6"/>
          <p:cNvSpPr/>
          <p:nvPr/>
        </p:nvSpPr>
        <p:spPr>
          <a:xfrm>
            <a:off x="440283" y="614403"/>
            <a:ext cx="11309335" cy="118929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02158"/>
            <a:ext cx="11029611" cy="1013804"/>
          </a:xfrm>
        </p:spPr>
        <p:txBody>
          <a:bodyPr/>
          <a:lstStyle>
            <a:lvl1pPr>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581192" y="2180496"/>
            <a:ext cx="11029611" cy="3678302"/>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p:txBody>
          <a:bodyPr/>
          <a:lstStyle>
            <a:lvl1pPr>
              <a:defRPr/>
            </a:lvl1pPr>
          </a:lstStyle>
          <a:p>
            <a:pPr lvl="0"/>
            <a:fld id="{1E954137-ACFE-4D93-8167-0817607706A6}" type="datetime1">
              <a:rPr lang="en-US" smtClean="0"/>
              <a:t>11/21/2023</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6E154F32-F82E-450E-8AD5-31E12806E2DE}" type="slidenum">
              <a:t>‹Nr.›</a:t>
            </a:fld>
            <a:endParaRPr lang="en-US"/>
          </a:p>
        </p:txBody>
      </p:sp>
    </p:spTree>
    <p:extLst>
      <p:ext uri="{BB962C8B-B14F-4D97-AF65-F5344CB8AC3E}">
        <p14:creationId xmlns:p14="http://schemas.microsoft.com/office/powerpoint/2010/main" val="40126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Rectangle 7"/>
          <p:cNvSpPr/>
          <p:nvPr/>
        </p:nvSpPr>
        <p:spPr>
          <a:xfrm>
            <a:off x="447818" y="5141972"/>
            <a:ext cx="11290855"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3043909"/>
            <a:ext cx="11029611" cy="1497503"/>
          </a:xfrm>
        </p:spPr>
        <p:txBody>
          <a:bodyPr/>
          <a:lstStyle>
            <a:lvl1pPr>
              <a:defRPr sz="3600">
                <a:solidFill>
                  <a:srgbClr val="4D1434"/>
                </a:solidFill>
              </a:defRPr>
            </a:lvl1pPr>
          </a:lstStyle>
          <a:p>
            <a:pPr lvl="0"/>
            <a:r>
              <a:rPr lang="de-DE"/>
              <a:t>Titelmasterformat durch Klicken bearbeiten</a:t>
            </a:r>
            <a:endParaRPr lang="en-US"/>
          </a:p>
        </p:txBody>
      </p:sp>
      <p:sp>
        <p:nvSpPr>
          <p:cNvPr id="4" name="Text Placeholder 2"/>
          <p:cNvSpPr txBox="1">
            <a:spLocks noGrp="1"/>
          </p:cNvSpPr>
          <p:nvPr>
            <p:ph type="body" idx="1"/>
          </p:nvPr>
        </p:nvSpPr>
        <p:spPr>
          <a:xfrm>
            <a:off x="581192" y="4541413"/>
            <a:ext cx="11029611" cy="600559"/>
          </a:xfrm>
        </p:spPr>
        <p:txBody>
          <a:bodyPr anchor="t"/>
          <a:lstStyle>
            <a:lvl1pPr marL="0" indent="0">
              <a:buNone/>
              <a:defRPr cap="all">
                <a:solidFill>
                  <a:srgbClr val="903163"/>
                </a:solidFill>
              </a:defRPr>
            </a:lvl1pPr>
          </a:lstStyle>
          <a:p>
            <a:pPr lvl="0"/>
            <a:r>
              <a:rPr lang="de-DE"/>
              <a:t>Textmasterformat bearbeiten</a:t>
            </a:r>
          </a:p>
        </p:txBody>
      </p:sp>
      <p:sp>
        <p:nvSpPr>
          <p:cNvPr id="5" name="Date Placeholder 3"/>
          <p:cNvSpPr txBox="1">
            <a:spLocks noGrp="1"/>
          </p:cNvSpPr>
          <p:nvPr>
            <p:ph type="dt" sz="half" idx="7"/>
          </p:nvPr>
        </p:nvSpPr>
        <p:spPr/>
        <p:txBody>
          <a:bodyPr/>
          <a:lstStyle>
            <a:lvl1pPr>
              <a:defRPr>
                <a:solidFill>
                  <a:srgbClr val="9F296B"/>
                </a:solidFill>
              </a:defRPr>
            </a:lvl1pPr>
          </a:lstStyle>
          <a:p>
            <a:pPr lvl="0"/>
            <a:fld id="{CD1C4D2A-9B64-4578-9092-42001D30F38F}" type="datetime1">
              <a:rPr lang="en-US" smtClean="0"/>
              <a:t>11/21/2023</a:t>
            </a:fld>
            <a:endParaRPr lang="en-US"/>
          </a:p>
        </p:txBody>
      </p:sp>
      <p:sp>
        <p:nvSpPr>
          <p:cNvPr id="6" name="Footer Placeholder 4"/>
          <p:cNvSpPr txBox="1">
            <a:spLocks noGrp="1"/>
          </p:cNvSpPr>
          <p:nvPr>
            <p:ph type="ftr" sz="quarter" idx="9"/>
          </p:nvPr>
        </p:nvSpPr>
        <p:spPr/>
        <p:txBody>
          <a:bodyPr/>
          <a:lstStyle>
            <a:lvl1pPr>
              <a:defRPr>
                <a:solidFill>
                  <a:srgbClr val="9F296B"/>
                </a:solidFill>
              </a:defRPr>
            </a:lvl1pPr>
          </a:lstStyle>
          <a:p>
            <a:pPr lvl="0"/>
            <a:endParaRPr lang="en-US"/>
          </a:p>
        </p:txBody>
      </p:sp>
      <p:sp>
        <p:nvSpPr>
          <p:cNvPr id="7" name="Slide Number Placeholder 5"/>
          <p:cNvSpPr txBox="1">
            <a:spLocks noGrp="1"/>
          </p:cNvSpPr>
          <p:nvPr>
            <p:ph type="sldNum" sz="quarter" idx="8"/>
          </p:nvPr>
        </p:nvSpPr>
        <p:spPr/>
        <p:txBody>
          <a:bodyPr/>
          <a:lstStyle>
            <a:lvl1pPr>
              <a:defRPr>
                <a:solidFill>
                  <a:srgbClr val="9F296B"/>
                </a:solidFill>
              </a:defRPr>
            </a:lvl1pPr>
          </a:lstStyle>
          <a:p>
            <a:pPr lvl="0"/>
            <a:fld id="{D518AE69-831E-4D32-8321-133B5206070B}" type="slidenum">
              <a:t>‹Nr.›</a:t>
            </a:fld>
            <a:endParaRPr lang="en-US"/>
          </a:p>
        </p:txBody>
      </p:sp>
    </p:spTree>
    <p:extLst>
      <p:ext uri="{BB962C8B-B14F-4D97-AF65-F5344CB8AC3E}">
        <p14:creationId xmlns:p14="http://schemas.microsoft.com/office/powerpoint/2010/main" val="230054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Rectangle 7"/>
          <p:cNvSpPr/>
          <p:nvPr/>
        </p:nvSpPr>
        <p:spPr>
          <a:xfrm>
            <a:off x="445980"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29654"/>
            <a:ext cx="11029611" cy="988329"/>
          </a:xfrm>
        </p:spPr>
        <p:txBody>
          <a:bodyPr/>
          <a:lstStyle>
            <a:lvl1pPr>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581192" y="2227999"/>
            <a:ext cx="5422392" cy="3633048"/>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Content Placeholder 3"/>
          <p:cNvSpPr txBox="1">
            <a:spLocks noGrp="1"/>
          </p:cNvSpPr>
          <p:nvPr>
            <p:ph idx="2"/>
          </p:nvPr>
        </p:nvSpPr>
        <p:spPr>
          <a:xfrm>
            <a:off x="6188421" y="2227999"/>
            <a:ext cx="5422392" cy="3633048"/>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Date Placeholder 4"/>
          <p:cNvSpPr txBox="1">
            <a:spLocks noGrp="1"/>
          </p:cNvSpPr>
          <p:nvPr>
            <p:ph type="dt" sz="half" idx="7"/>
          </p:nvPr>
        </p:nvSpPr>
        <p:spPr/>
        <p:txBody>
          <a:bodyPr/>
          <a:lstStyle>
            <a:lvl1pPr>
              <a:defRPr/>
            </a:lvl1pPr>
          </a:lstStyle>
          <a:p>
            <a:pPr lvl="0"/>
            <a:fld id="{D643D222-D4C3-456E-9B3F-3AB6E474A539}" type="datetime1">
              <a:rPr lang="en-US" smtClean="0"/>
              <a:t>11/21/2023</a:t>
            </a:fld>
            <a:endParaRPr lang="en-US"/>
          </a:p>
        </p:txBody>
      </p:sp>
      <p:sp>
        <p:nvSpPr>
          <p:cNvPr id="7" name="Footer Placeholder 5"/>
          <p:cNvSpPr txBox="1">
            <a:spLocks noGrp="1"/>
          </p:cNvSpPr>
          <p:nvPr>
            <p:ph type="ftr" sz="quarter" idx="9"/>
          </p:nvPr>
        </p:nvSpPr>
        <p:spPr/>
        <p:txBody>
          <a:bodyPr/>
          <a:lstStyle>
            <a:lvl1pPr>
              <a:defRPr/>
            </a:lvl1pPr>
          </a:lstStyle>
          <a:p>
            <a:pPr lvl="0"/>
            <a:endParaRPr lang="en-US"/>
          </a:p>
        </p:txBody>
      </p:sp>
      <p:sp>
        <p:nvSpPr>
          <p:cNvPr id="8" name="Slide Number Placeholder 6"/>
          <p:cNvSpPr txBox="1">
            <a:spLocks noGrp="1"/>
          </p:cNvSpPr>
          <p:nvPr>
            <p:ph type="sldNum" sz="quarter" idx="8"/>
          </p:nvPr>
        </p:nvSpPr>
        <p:spPr/>
        <p:txBody>
          <a:bodyPr/>
          <a:lstStyle>
            <a:lvl1pPr>
              <a:defRPr/>
            </a:lvl1pPr>
          </a:lstStyle>
          <a:p>
            <a:pPr lvl="0"/>
            <a:fld id="{FDE531B1-2DC2-4EFA-93C2-A2FAEAB2E5E3}" type="slidenum">
              <a:t>‹Nr.›</a:t>
            </a:fld>
            <a:endParaRPr lang="en-US"/>
          </a:p>
        </p:txBody>
      </p:sp>
    </p:spTree>
    <p:extLst>
      <p:ext uri="{BB962C8B-B14F-4D97-AF65-F5344CB8AC3E}">
        <p14:creationId xmlns:p14="http://schemas.microsoft.com/office/powerpoint/2010/main" val="277868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Rectangle 10"/>
          <p:cNvSpPr/>
          <p:nvPr/>
        </p:nvSpPr>
        <p:spPr>
          <a:xfrm>
            <a:off x="445980"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29654"/>
            <a:ext cx="11029611" cy="988329"/>
          </a:xfrm>
        </p:spPr>
        <p:txBody>
          <a:bodyPr/>
          <a:lstStyle>
            <a:lvl1pPr>
              <a:defRPr/>
            </a:lvl1pPr>
          </a:lstStyle>
          <a:p>
            <a:pPr lvl="0"/>
            <a:r>
              <a:rPr lang="de-DE"/>
              <a:t>Titelmasterformat durch Klicken bearbeiten</a:t>
            </a:r>
            <a:endParaRPr lang="en-US"/>
          </a:p>
        </p:txBody>
      </p:sp>
      <p:sp>
        <p:nvSpPr>
          <p:cNvPr id="4" name="Text Placeholder 2"/>
          <p:cNvSpPr txBox="1">
            <a:spLocks noGrp="1"/>
          </p:cNvSpPr>
          <p:nvPr>
            <p:ph type="body" idx="1"/>
          </p:nvPr>
        </p:nvSpPr>
        <p:spPr>
          <a:xfrm>
            <a:off x="887214" y="2250896"/>
            <a:ext cx="5087072" cy="536002"/>
          </a:xfrm>
        </p:spPr>
        <p:txBody>
          <a:bodyPr anchor="b">
            <a:noAutofit/>
          </a:bodyPr>
          <a:lstStyle>
            <a:lvl1pPr marL="0" indent="0">
              <a:spcBef>
                <a:spcPts val="500"/>
              </a:spcBef>
              <a:buNone/>
              <a:defRPr sz="2200">
                <a:solidFill>
                  <a:srgbClr val="903163"/>
                </a:solidFill>
              </a:defRPr>
            </a:lvl1pPr>
          </a:lstStyle>
          <a:p>
            <a:pPr lvl="0"/>
            <a:r>
              <a:rPr lang="de-DE"/>
              <a:t>Textmasterformat bearbeiten</a:t>
            </a:r>
          </a:p>
        </p:txBody>
      </p:sp>
      <p:sp>
        <p:nvSpPr>
          <p:cNvPr id="5" name="Content Placeholder 3"/>
          <p:cNvSpPr txBox="1">
            <a:spLocks noGrp="1"/>
          </p:cNvSpPr>
          <p:nvPr>
            <p:ph idx="2"/>
          </p:nvPr>
        </p:nvSpPr>
        <p:spPr>
          <a:xfrm>
            <a:off x="581192" y="2926052"/>
            <a:ext cx="5393103" cy="2934995"/>
          </a:xfrm>
        </p:spPr>
        <p:txBody>
          <a:bodyPr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Text Placeholder 4"/>
          <p:cNvSpPr txBox="1">
            <a:spLocks noGrp="1"/>
          </p:cNvSpPr>
          <p:nvPr>
            <p:ph type="body" idx="3"/>
          </p:nvPr>
        </p:nvSpPr>
        <p:spPr>
          <a:xfrm>
            <a:off x="6523731" y="2250896"/>
            <a:ext cx="5087072" cy="553376"/>
          </a:xfrm>
        </p:spPr>
        <p:txBody>
          <a:bodyPr anchor="b">
            <a:noAutofit/>
          </a:bodyPr>
          <a:lstStyle>
            <a:lvl1pPr marL="0" indent="0">
              <a:spcBef>
                <a:spcPts val="500"/>
              </a:spcBef>
              <a:buNone/>
              <a:defRPr sz="2200">
                <a:solidFill>
                  <a:srgbClr val="903163"/>
                </a:solidFill>
              </a:defRPr>
            </a:lvl1pPr>
          </a:lstStyle>
          <a:p>
            <a:pPr lvl="0"/>
            <a:r>
              <a:rPr lang="de-DE"/>
              <a:t>Textmasterformat bearbeiten</a:t>
            </a:r>
          </a:p>
        </p:txBody>
      </p:sp>
      <p:sp>
        <p:nvSpPr>
          <p:cNvPr id="7" name="Content Placeholder 5"/>
          <p:cNvSpPr txBox="1">
            <a:spLocks noGrp="1"/>
          </p:cNvSpPr>
          <p:nvPr>
            <p:ph idx="4"/>
          </p:nvPr>
        </p:nvSpPr>
        <p:spPr>
          <a:xfrm>
            <a:off x="6217709" y="2926052"/>
            <a:ext cx="5393103" cy="2934995"/>
          </a:xfrm>
        </p:spPr>
        <p:txBody>
          <a:bodyPr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e Placeholder 6"/>
          <p:cNvSpPr txBox="1">
            <a:spLocks noGrp="1"/>
          </p:cNvSpPr>
          <p:nvPr>
            <p:ph type="dt" sz="half" idx="7"/>
          </p:nvPr>
        </p:nvSpPr>
        <p:spPr/>
        <p:txBody>
          <a:bodyPr/>
          <a:lstStyle>
            <a:lvl1pPr>
              <a:defRPr/>
            </a:lvl1pPr>
          </a:lstStyle>
          <a:p>
            <a:pPr lvl="0"/>
            <a:fld id="{396200DC-3F7A-47EC-8845-55AACB0380F3}" type="datetime1">
              <a:rPr lang="en-US" smtClean="0"/>
              <a:t>11/21/2023</a:t>
            </a:fld>
            <a:endParaRPr lang="en-US"/>
          </a:p>
        </p:txBody>
      </p:sp>
      <p:sp>
        <p:nvSpPr>
          <p:cNvPr id="9" name="Footer Placeholder 7"/>
          <p:cNvSpPr txBox="1">
            <a:spLocks noGrp="1"/>
          </p:cNvSpPr>
          <p:nvPr>
            <p:ph type="ftr" sz="quarter" idx="9"/>
          </p:nvPr>
        </p:nvSpPr>
        <p:spPr/>
        <p:txBody>
          <a:bodyPr/>
          <a:lstStyle>
            <a:lvl1pPr>
              <a:defRPr/>
            </a:lvl1pPr>
          </a:lstStyle>
          <a:p>
            <a:pPr lvl="0"/>
            <a:endParaRPr lang="en-US"/>
          </a:p>
        </p:txBody>
      </p:sp>
      <p:sp>
        <p:nvSpPr>
          <p:cNvPr id="10" name="Slide Number Placeholder 8"/>
          <p:cNvSpPr txBox="1">
            <a:spLocks noGrp="1"/>
          </p:cNvSpPr>
          <p:nvPr>
            <p:ph type="sldNum" sz="quarter" idx="8"/>
          </p:nvPr>
        </p:nvSpPr>
        <p:spPr/>
        <p:txBody>
          <a:bodyPr/>
          <a:lstStyle>
            <a:lvl1pPr>
              <a:defRPr/>
            </a:lvl1pPr>
          </a:lstStyle>
          <a:p>
            <a:pPr lvl="0"/>
            <a:fld id="{CC8D61AA-2E5D-4AAF-8BD4-2CC17131F792}" type="slidenum">
              <a:t>‹Nr.›</a:t>
            </a:fld>
            <a:endParaRPr lang="en-US"/>
          </a:p>
        </p:txBody>
      </p:sp>
    </p:spTree>
    <p:extLst>
      <p:ext uri="{BB962C8B-B14F-4D97-AF65-F5344CB8AC3E}">
        <p14:creationId xmlns:p14="http://schemas.microsoft.com/office/powerpoint/2010/main" val="189989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Rectangle 6"/>
          <p:cNvSpPr/>
          <p:nvPr/>
        </p:nvSpPr>
        <p:spPr>
          <a:xfrm>
            <a:off x="440685"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75898" y="729654"/>
            <a:ext cx="11029611" cy="988329"/>
          </a:xfrm>
        </p:spPr>
        <p:txBody>
          <a:bodyPr/>
          <a:lstStyle>
            <a:lvl1pPr>
              <a:defRPr/>
            </a:lvl1pPr>
          </a:lstStyle>
          <a:p>
            <a:pPr lvl="0"/>
            <a:r>
              <a:rPr lang="de-DE"/>
              <a:t>Titelmasterformat durch Klicken bearbeiten</a:t>
            </a:r>
            <a:endParaRPr lang="en-US"/>
          </a:p>
        </p:txBody>
      </p:sp>
      <p:sp>
        <p:nvSpPr>
          <p:cNvPr id="4" name="Date Placeholder 2"/>
          <p:cNvSpPr txBox="1">
            <a:spLocks noGrp="1"/>
          </p:cNvSpPr>
          <p:nvPr>
            <p:ph type="dt" sz="half" idx="7"/>
          </p:nvPr>
        </p:nvSpPr>
        <p:spPr/>
        <p:txBody>
          <a:bodyPr/>
          <a:lstStyle>
            <a:lvl1pPr>
              <a:defRPr/>
            </a:lvl1pPr>
          </a:lstStyle>
          <a:p>
            <a:pPr lvl="0"/>
            <a:fld id="{B6633BED-037D-430D-B99B-0B23CF7E0BDC}" type="datetime1">
              <a:rPr lang="en-US" smtClean="0"/>
              <a:t>11/21/2023</a:t>
            </a:fld>
            <a:endParaRPr lang="en-US"/>
          </a:p>
        </p:txBody>
      </p:sp>
      <p:sp>
        <p:nvSpPr>
          <p:cNvPr id="5" name="Footer Placeholder 3"/>
          <p:cNvSpPr txBox="1">
            <a:spLocks noGrp="1"/>
          </p:cNvSpPr>
          <p:nvPr>
            <p:ph type="ftr" sz="quarter" idx="9"/>
          </p:nvPr>
        </p:nvSpPr>
        <p:spPr/>
        <p:txBody>
          <a:bodyPr/>
          <a:lstStyle>
            <a:lvl1pPr>
              <a:defRPr/>
            </a:lvl1pPr>
          </a:lstStyle>
          <a:p>
            <a:pPr lvl="0"/>
            <a:endParaRPr lang="en-US"/>
          </a:p>
        </p:txBody>
      </p:sp>
      <p:sp>
        <p:nvSpPr>
          <p:cNvPr id="6" name="Slide Number Placeholder 4"/>
          <p:cNvSpPr txBox="1">
            <a:spLocks noGrp="1"/>
          </p:cNvSpPr>
          <p:nvPr>
            <p:ph type="sldNum" sz="quarter" idx="8"/>
          </p:nvPr>
        </p:nvSpPr>
        <p:spPr/>
        <p:txBody>
          <a:bodyPr/>
          <a:lstStyle>
            <a:lvl1pPr>
              <a:defRPr/>
            </a:lvl1pPr>
          </a:lstStyle>
          <a:p>
            <a:pPr lvl="0"/>
            <a:fld id="{B9CF2B05-A94F-416B-AB83-6625FE98182F}" type="slidenum">
              <a:t>‹Nr.›</a:t>
            </a:fld>
            <a:endParaRPr lang="en-US"/>
          </a:p>
        </p:txBody>
      </p:sp>
    </p:spTree>
    <p:extLst>
      <p:ext uri="{BB962C8B-B14F-4D97-AF65-F5344CB8AC3E}">
        <p14:creationId xmlns:p14="http://schemas.microsoft.com/office/powerpoint/2010/main" val="378910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C163905D-FFC7-41EC-8228-996620B43B23}" type="datetime1">
              <a:rPr lang="en-US" smtClean="0"/>
              <a:t>11/21/2023</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8689CD90-57F5-41E7-A8C6-D088927AD779}" type="slidenum">
              <a:t>‹Nr.›</a:t>
            </a:fld>
            <a:endParaRPr lang="en-US"/>
          </a:p>
        </p:txBody>
      </p:sp>
    </p:spTree>
    <p:extLst>
      <p:ext uri="{BB962C8B-B14F-4D97-AF65-F5344CB8AC3E}">
        <p14:creationId xmlns:p14="http://schemas.microsoft.com/office/powerpoint/2010/main" val="227847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8"/>
          <p:cNvSpPr/>
          <p:nvPr/>
        </p:nvSpPr>
        <p:spPr>
          <a:xfrm>
            <a:off x="447818" y="5141972"/>
            <a:ext cx="11298198" cy="1274701"/>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5262298"/>
            <a:ext cx="4909441" cy="689512"/>
          </a:xfrm>
        </p:spPr>
        <p:txBody>
          <a:bodyPr anchor="ctr"/>
          <a:lstStyle>
            <a:lvl1pPr>
              <a:defRPr sz="2000">
                <a:solidFill>
                  <a:srgbClr val="9F296B"/>
                </a:solidFill>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447818" y="601199"/>
            <a:ext cx="11292840" cy="4204804"/>
          </a:xfrm>
        </p:spPr>
        <p:txBody>
          <a:bodyPr/>
          <a:lstStyle>
            <a:lvl1pPr>
              <a:spcBef>
                <a:spcPts val="500"/>
              </a:spcBef>
              <a:defRPr sz="2000"/>
            </a:lvl1pPr>
            <a:lvl2pPr>
              <a:defRPr sz="1800"/>
            </a:lvl2pPr>
            <a:lvl3pPr>
              <a:spcBef>
                <a:spcPts val="400"/>
              </a:spcBef>
              <a:defRPr sz="16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3"/>
          <p:cNvSpPr txBox="1">
            <a:spLocks noGrp="1"/>
          </p:cNvSpPr>
          <p:nvPr>
            <p:ph type="body" idx="2"/>
          </p:nvPr>
        </p:nvSpPr>
        <p:spPr>
          <a:xfrm>
            <a:off x="5740822" y="5262298"/>
            <a:ext cx="5869990" cy="689512"/>
          </a:xfrm>
        </p:spPr>
        <p:txBody>
          <a:bodyPr/>
          <a:lstStyle>
            <a:lvl1pPr marL="0" indent="0" algn="r">
              <a:spcBef>
                <a:spcPts val="300"/>
              </a:spcBef>
              <a:buNone/>
              <a:defRPr sz="1100">
                <a:solidFill>
                  <a:srgbClr val="FFFFFF"/>
                </a:solidFill>
              </a:defRPr>
            </a:lvl1pPr>
          </a:lstStyle>
          <a:p>
            <a:pPr lvl="0"/>
            <a:r>
              <a:rPr lang="de-DE"/>
              <a:t>Textmasterformat bearbeiten</a:t>
            </a:r>
          </a:p>
        </p:txBody>
      </p:sp>
      <p:sp>
        <p:nvSpPr>
          <p:cNvPr id="6" name="Date Placeholder 4"/>
          <p:cNvSpPr txBox="1">
            <a:spLocks noGrp="1"/>
          </p:cNvSpPr>
          <p:nvPr>
            <p:ph type="dt" sz="half" idx="7"/>
          </p:nvPr>
        </p:nvSpPr>
        <p:spPr/>
        <p:txBody>
          <a:bodyPr/>
          <a:lstStyle>
            <a:lvl1pPr>
              <a:defRPr>
                <a:solidFill>
                  <a:srgbClr val="9F296B"/>
                </a:solidFill>
              </a:defRPr>
            </a:lvl1pPr>
          </a:lstStyle>
          <a:p>
            <a:pPr lvl="0"/>
            <a:fld id="{34D4A1E8-8289-4E91-A673-3D8B5ADB5810}" type="datetime1">
              <a:rPr lang="en-US" smtClean="0"/>
              <a:t>11/21/2023</a:t>
            </a:fld>
            <a:endParaRPr lang="en-US"/>
          </a:p>
        </p:txBody>
      </p:sp>
      <p:sp>
        <p:nvSpPr>
          <p:cNvPr id="7" name="Footer Placeholder 5"/>
          <p:cNvSpPr txBox="1">
            <a:spLocks noGrp="1"/>
          </p:cNvSpPr>
          <p:nvPr>
            <p:ph type="ftr" sz="quarter" idx="9"/>
          </p:nvPr>
        </p:nvSpPr>
        <p:spPr/>
        <p:txBody>
          <a:bodyPr/>
          <a:lstStyle>
            <a:lvl1pPr>
              <a:defRPr>
                <a:solidFill>
                  <a:srgbClr val="9F296B"/>
                </a:solidFill>
              </a:defRPr>
            </a:lvl1pPr>
          </a:lstStyle>
          <a:p>
            <a:pPr lvl="0"/>
            <a:endParaRPr lang="en-US"/>
          </a:p>
        </p:txBody>
      </p:sp>
      <p:sp>
        <p:nvSpPr>
          <p:cNvPr id="8" name="Slide Number Placeholder 6"/>
          <p:cNvSpPr txBox="1">
            <a:spLocks noGrp="1"/>
          </p:cNvSpPr>
          <p:nvPr>
            <p:ph type="sldNum" sz="quarter" idx="8"/>
          </p:nvPr>
        </p:nvSpPr>
        <p:spPr/>
        <p:txBody>
          <a:bodyPr/>
          <a:lstStyle>
            <a:lvl1pPr>
              <a:defRPr>
                <a:solidFill>
                  <a:srgbClr val="9F296B"/>
                </a:solidFill>
              </a:defRPr>
            </a:lvl1pPr>
          </a:lstStyle>
          <a:p>
            <a:pPr lvl="0"/>
            <a:fld id="{75B2752C-71DF-4ECD-9EFE-FD1C21D757BA}" type="slidenum">
              <a:t>‹Nr.›</a:t>
            </a:fld>
            <a:endParaRPr lang="en-US"/>
          </a:p>
        </p:txBody>
      </p:sp>
    </p:spTree>
    <p:extLst>
      <p:ext uri="{BB962C8B-B14F-4D97-AF65-F5344CB8AC3E}">
        <p14:creationId xmlns:p14="http://schemas.microsoft.com/office/powerpoint/2010/main" val="33363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txBox="1">
            <a:spLocks noGrp="1"/>
          </p:cNvSpPr>
          <p:nvPr>
            <p:ph type="title"/>
          </p:nvPr>
        </p:nvSpPr>
        <p:spPr>
          <a:xfrm>
            <a:off x="581192" y="4693386"/>
            <a:ext cx="11029611" cy="566735"/>
          </a:xfrm>
        </p:spPr>
        <p:txBody>
          <a:bodyPr/>
          <a:lstStyle>
            <a:lvl1pPr>
              <a:defRPr sz="2400">
                <a:solidFill>
                  <a:srgbClr val="4D1434"/>
                </a:solidFill>
              </a:defRPr>
            </a:lvl1pPr>
          </a:lstStyle>
          <a:p>
            <a:pPr lvl="0"/>
            <a:r>
              <a:rPr lang="de-DE"/>
              <a:t>Titelmasterformat durch Klicken bearbeiten</a:t>
            </a:r>
            <a:endParaRPr lang="en-US"/>
          </a:p>
        </p:txBody>
      </p:sp>
      <p:sp>
        <p:nvSpPr>
          <p:cNvPr id="3" name="Picture Placeholder 2"/>
          <p:cNvSpPr txBox="1">
            <a:spLocks noGrp="1"/>
          </p:cNvSpPr>
          <p:nvPr>
            <p:ph type="pic" idx="1"/>
          </p:nvPr>
        </p:nvSpPr>
        <p:spPr>
          <a:xfrm>
            <a:off x="447818" y="599727"/>
            <a:ext cx="11290855" cy="3557253"/>
          </a:xfrm>
        </p:spPr>
        <p:txBody>
          <a:bodyPr anchor="t" anchorCtr="1"/>
          <a:lstStyle>
            <a:lvl1pPr marL="0" indent="0" algn="ctr">
              <a:buNone/>
              <a:defRPr sz="1600"/>
            </a:lvl1pPr>
          </a:lstStyle>
          <a:p>
            <a:pPr lvl="0"/>
            <a:r>
              <a:rPr lang="de-DE"/>
              <a:t>Bild durch Klicken auf Symbol hinzufügen</a:t>
            </a:r>
            <a:endParaRPr lang="en-US"/>
          </a:p>
        </p:txBody>
      </p:sp>
      <p:sp>
        <p:nvSpPr>
          <p:cNvPr id="4" name="Text Placeholder 3"/>
          <p:cNvSpPr txBox="1">
            <a:spLocks noGrp="1"/>
          </p:cNvSpPr>
          <p:nvPr>
            <p:ph type="body" idx="2"/>
          </p:nvPr>
        </p:nvSpPr>
        <p:spPr>
          <a:xfrm>
            <a:off x="581192" y="5260122"/>
            <a:ext cx="11029620" cy="598666"/>
          </a:xfrm>
        </p:spPr>
        <p:txBody>
          <a:bodyPr/>
          <a:lstStyle>
            <a:lvl1pPr marL="0" indent="0">
              <a:spcBef>
                <a:spcPts val="300"/>
              </a:spcBef>
              <a:buNone/>
              <a:defRPr sz="1200"/>
            </a:lvl1pPr>
          </a:lstStyle>
          <a:p>
            <a:pPr lvl="0"/>
            <a:r>
              <a:rPr lang="de-DE"/>
              <a:t>Textmasterformat bearbeiten</a:t>
            </a:r>
          </a:p>
        </p:txBody>
      </p:sp>
      <p:sp>
        <p:nvSpPr>
          <p:cNvPr id="5" name="Date Placeholder 4"/>
          <p:cNvSpPr txBox="1">
            <a:spLocks noGrp="1"/>
          </p:cNvSpPr>
          <p:nvPr>
            <p:ph type="dt" sz="half" idx="7"/>
          </p:nvPr>
        </p:nvSpPr>
        <p:spPr/>
        <p:txBody>
          <a:bodyPr/>
          <a:lstStyle>
            <a:lvl1pPr>
              <a:defRPr/>
            </a:lvl1pPr>
          </a:lstStyle>
          <a:p>
            <a:pPr lvl="0"/>
            <a:fld id="{A691DDE0-F7BC-4401-8EC4-0FD68C1575CB}" type="datetime1">
              <a:rPr lang="en-US" smtClean="0"/>
              <a:t>11/21/2023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0F97B3D0-3AC4-4464-9ACD-91123BCEA056}" type="slidenum">
              <a:t>‹Nr.›</a:t>
            </a:fld>
            <a:endParaRPr lang="en-US"/>
          </a:p>
        </p:txBody>
      </p:sp>
    </p:spTree>
    <p:extLst>
      <p:ext uri="{BB962C8B-B14F-4D97-AF65-F5344CB8AC3E}">
        <p14:creationId xmlns:p14="http://schemas.microsoft.com/office/powerpoint/2010/main" val="1233129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81192" y="705121"/>
            <a:ext cx="11029611" cy="1189552"/>
          </a:xfrm>
          <a:prstGeom prst="rect">
            <a:avLst/>
          </a:prstGeom>
          <a:noFill/>
          <a:ln>
            <a:noFill/>
          </a:ln>
        </p:spPr>
        <p:txBody>
          <a:bodyPr vert="horz" wrap="square" lIns="91440" tIns="45720" rIns="91440" bIns="45720" anchor="b" anchorCtr="0" compatLnSpc="1">
            <a:normAutofit/>
          </a:bodyPr>
          <a:lstStyle/>
          <a:p>
            <a:pPr lvl="0"/>
            <a:r>
              <a:rPr lang="de-DE"/>
              <a:t>Titelmasterformat durch Klicken bearbeiten</a:t>
            </a:r>
            <a:endParaRPr lang="en-US"/>
          </a:p>
        </p:txBody>
      </p:sp>
      <p:sp>
        <p:nvSpPr>
          <p:cNvPr id="3" name="Text Placeholder 2"/>
          <p:cNvSpPr txBox="1">
            <a:spLocks noGrp="1"/>
          </p:cNvSpPr>
          <p:nvPr>
            <p:ph type="body" idx="1"/>
          </p:nvPr>
        </p:nvSpPr>
        <p:spPr>
          <a:xfrm>
            <a:off x="581192" y="2335999"/>
            <a:ext cx="11029611" cy="3522790"/>
          </a:xfrm>
          <a:prstGeom prst="rect">
            <a:avLst/>
          </a:prstGeom>
          <a:noFill/>
          <a:ln>
            <a:noFill/>
          </a:ln>
        </p:spPr>
        <p:txBody>
          <a:bodyPr vert="horz" wrap="square" lIns="91440" tIns="45720" rIns="91440" bIns="45720" anchor="ctr" anchorCtr="0" compatLnSpc="1">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txBox="1">
            <a:spLocks noGrp="1"/>
          </p:cNvSpPr>
          <p:nvPr>
            <p:ph type="dt" sz="half" idx="2"/>
          </p:nvPr>
        </p:nvSpPr>
        <p:spPr>
          <a:xfrm>
            <a:off x="7605951" y="5956136"/>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903163"/>
                </a:solidFill>
                <a:uFillTx/>
                <a:latin typeface="Gill Sans MT"/>
              </a:defRPr>
            </a:lvl1pPr>
          </a:lstStyle>
          <a:p>
            <a:pPr lvl="0"/>
            <a:fld id="{1D1C6918-2B91-49D6-A2D2-6295C738D1CA}" type="datetime1">
              <a:rPr lang="en-US" smtClean="0"/>
              <a:t>11/21/2023</a:t>
            </a:fld>
            <a:endParaRPr lang="en-US"/>
          </a:p>
        </p:txBody>
      </p:sp>
      <p:sp>
        <p:nvSpPr>
          <p:cNvPr id="5" name="Footer Placeholder 4"/>
          <p:cNvSpPr txBox="1">
            <a:spLocks noGrp="1"/>
          </p:cNvSpPr>
          <p:nvPr>
            <p:ph type="ftr" sz="quarter" idx="3"/>
          </p:nvPr>
        </p:nvSpPr>
        <p:spPr>
          <a:xfrm>
            <a:off x="581192" y="5951811"/>
            <a:ext cx="6917207"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all" spc="0" baseline="0">
                <a:solidFill>
                  <a:srgbClr val="903163"/>
                </a:solidFill>
                <a:uFillTx/>
                <a:latin typeface="Gill Sans MT"/>
              </a:defRPr>
            </a:lvl1pPr>
          </a:lstStyle>
          <a:p>
            <a:pPr lvl="0"/>
            <a:endParaRPr lang="en-US"/>
          </a:p>
        </p:txBody>
      </p:sp>
      <p:sp>
        <p:nvSpPr>
          <p:cNvPr id="6" name="Slide Number Placeholder 5"/>
          <p:cNvSpPr txBox="1">
            <a:spLocks noGrp="1"/>
          </p:cNvSpPr>
          <p:nvPr>
            <p:ph type="sldNum" sz="quarter" idx="4"/>
          </p:nvPr>
        </p:nvSpPr>
        <p:spPr>
          <a:xfrm>
            <a:off x="10558302" y="5956136"/>
            <a:ext cx="105251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903163"/>
                </a:solidFill>
                <a:uFillTx/>
                <a:latin typeface="Gill Sans MT"/>
              </a:defRPr>
            </a:lvl1pPr>
          </a:lstStyle>
          <a:p>
            <a:pPr lvl="0"/>
            <a:fld id="{EC48508B-D35B-4DEF-9F5F-FA93DD7DDE29}" type="slidenum">
              <a:t>‹Nr.›</a:t>
            </a:fld>
            <a:endParaRPr lang="en-US"/>
          </a:p>
        </p:txBody>
      </p:sp>
      <p:sp>
        <p:nvSpPr>
          <p:cNvPr id="7" name="Rectangle 8"/>
          <p:cNvSpPr/>
          <p:nvPr/>
        </p:nvSpPr>
        <p:spPr>
          <a:xfrm>
            <a:off x="446538" y="457200"/>
            <a:ext cx="3703320" cy="9499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8" name="Rectangle 9"/>
          <p:cNvSpPr/>
          <p:nvPr/>
        </p:nvSpPr>
        <p:spPr>
          <a:xfrm>
            <a:off x="8042148" y="453642"/>
            <a:ext cx="3703320" cy="98554"/>
          </a:xfrm>
          <a:prstGeom prst="rect">
            <a:avLst/>
          </a:prstGeom>
          <a:solidFill>
            <a:srgbClr val="969FA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9" name="Rectangle 10"/>
          <p:cNvSpPr/>
          <p:nvPr/>
        </p:nvSpPr>
        <p:spPr>
          <a:xfrm>
            <a:off x="4241828" y="457200"/>
            <a:ext cx="3703320" cy="91440"/>
          </a:xfrm>
          <a:prstGeom prst="rect">
            <a:avLst/>
          </a:prstGeom>
          <a:solidFill>
            <a:srgbClr val="90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lvl="0" indent="0" algn="l" defTabSz="457200" rtl="0" fontAlgn="auto" hangingPunct="1">
        <a:lnSpc>
          <a:spcPct val="100000"/>
        </a:lnSpc>
        <a:spcBef>
          <a:spcPts val="0"/>
        </a:spcBef>
        <a:spcAft>
          <a:spcPts val="0"/>
        </a:spcAft>
        <a:buNone/>
        <a:tabLst/>
        <a:defRPr lang="de-DE" sz="2800" b="0" i="0" u="none" strike="noStrike" kern="1200" cap="all" spc="0" baseline="0">
          <a:solidFill>
            <a:srgbClr val="FFFFFF"/>
          </a:solidFill>
          <a:uFillTx/>
          <a:latin typeface="Gill Sans MT"/>
        </a:defRPr>
      </a:lvl1pPr>
    </p:titleStyle>
    <p:bodyStyle>
      <a:lvl1pPr marL="306003" marR="0" lvl="0"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800" b="0" i="0" u="none" strike="noStrike" kern="1200" cap="none" spc="0" baseline="0">
          <a:solidFill>
            <a:srgbClr val="3D3D3D"/>
          </a:solidFill>
          <a:uFillTx/>
          <a:latin typeface="Gill Sans MT"/>
        </a:defRPr>
      </a:lvl1pPr>
      <a:lvl2pPr marL="630003" marR="0" lvl="1"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600" b="0" i="0" u="none" strike="noStrike" kern="1200" cap="none" spc="0" baseline="0">
          <a:solidFill>
            <a:srgbClr val="3D3D3D"/>
          </a:solidFill>
          <a:uFillTx/>
          <a:latin typeface="Gill Sans MT"/>
        </a:defRPr>
      </a:lvl2pPr>
      <a:lvl3pPr marL="899998" marR="0" lvl="2" indent="-270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400" b="0" i="0" u="none" strike="noStrike" kern="1200" cap="none" spc="0" baseline="0">
          <a:solidFill>
            <a:srgbClr val="3D3D3D"/>
          </a:solidFill>
          <a:uFillTx/>
          <a:latin typeface="Gill Sans MT"/>
        </a:defRPr>
      </a:lvl3pPr>
      <a:lvl4pPr marL="1242002" marR="0" lvl="3"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4pPr>
      <a:lvl5pPr marL="1602001" marR="0" lvl="4"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unterricht-finanzen.de/static/videos/Zahlungsmittel-Warengeld.pdf" TargetMode="External"/><Relationship Id="rId7" Type="http://schemas.openxmlformats.org/officeDocument/2006/relationships/image" Target="../media/image4.png"/><Relationship Id="rId2" Type="http://schemas.openxmlformats.org/officeDocument/2006/relationships/hyperlink" Target="http://www.unterricht-finanzen.de/static/videos/Zahlungsmittel-Fiatgeld.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unterricht-finanzen.de/static/videos/Zahlungsmittel-Tauschhandel.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unterricht-finanzen.de/static/videos/video9_Einheit_3.mp4"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el 1"/>
          <p:cNvSpPr txBox="1">
            <a:spLocks noGrp="1"/>
          </p:cNvSpPr>
          <p:nvPr>
            <p:ph type="ctrTitle"/>
          </p:nvPr>
        </p:nvSpPr>
        <p:spPr/>
        <p:txBody>
          <a:bodyPr/>
          <a:lstStyle/>
          <a:p>
            <a:pPr lvl="0"/>
            <a:r>
              <a:rPr lang="de-DE" dirty="0"/>
              <a:t>Finanzwissen AG</a:t>
            </a:r>
          </a:p>
        </p:txBody>
      </p:sp>
      <p:sp>
        <p:nvSpPr>
          <p:cNvPr id="3" name="Untertitel 2"/>
          <p:cNvSpPr txBox="1">
            <a:spLocks noGrp="1"/>
          </p:cNvSpPr>
          <p:nvPr>
            <p:ph type="subTitle" idx="1"/>
          </p:nvPr>
        </p:nvSpPr>
        <p:spPr/>
        <p:txBody>
          <a:bodyPr/>
          <a:lstStyle/>
          <a:p>
            <a:pPr lvl="0"/>
            <a:r>
              <a:rPr lang="de-DE" b="1" dirty="0"/>
              <a:t>Inflation, Zinsen, Tabellenkalkulation</a:t>
            </a:r>
          </a:p>
          <a:p>
            <a:pPr lvl="0"/>
            <a:endParaRPr lang="de-DE" dirty="0"/>
          </a:p>
        </p:txBody>
      </p:sp>
      <p:sp>
        <p:nvSpPr>
          <p:cNvPr id="4" name="Foliennummernplatzhalter 3"/>
          <p:cNvSpPr>
            <a:spLocks noGrp="1"/>
          </p:cNvSpPr>
          <p:nvPr>
            <p:ph type="sldNum" sz="quarter" idx="8"/>
          </p:nvPr>
        </p:nvSpPr>
        <p:spPr/>
        <p:txBody>
          <a:bodyPr/>
          <a:lstStyle/>
          <a:p>
            <a:pPr lvl="0"/>
            <a:fld id="{04D6115D-03CE-45F7-BFC3-E82B45CD439D}" type="slidenum">
              <a:rPr lang="de-DE" smtClean="0"/>
              <a:t>1</a:t>
            </a:fld>
            <a:endParaRPr lang="de-DE" dirty="0"/>
          </a:p>
        </p:txBody>
      </p:sp>
      <p:sp>
        <p:nvSpPr>
          <p:cNvPr id="11" name="Rechteck 10"/>
          <p:cNvSpPr/>
          <p:nvPr/>
        </p:nvSpPr>
        <p:spPr>
          <a:xfrm>
            <a:off x="6897886" y="688532"/>
            <a:ext cx="2394888" cy="226692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7038760" y="1687442"/>
            <a:ext cx="2237347" cy="1251349"/>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7372274" y="720521"/>
            <a:ext cx="1920500" cy="339218"/>
          </a:xfrm>
          <a:prstGeom prst="rect">
            <a:avLst/>
          </a:prstGeom>
        </p:spPr>
        <p:txBody>
          <a:bodyPr wrap="square">
            <a:spAutoFit/>
          </a:bodyPr>
          <a:lstStyle/>
          <a:p>
            <a:r>
              <a:rPr lang="de-DE" sz="1600" dirty="0" smtClean="0">
                <a:ln w="0"/>
                <a:effectLst>
                  <a:outerShdw blurRad="38100" dist="19050" dir="2700000" algn="tl" rotWithShape="0">
                    <a:schemeClr val="dk1">
                      <a:alpha val="40000"/>
                    </a:schemeClr>
                  </a:outerShdw>
                </a:effectLst>
              </a:rPr>
              <a:t>Netto Einnahmen</a:t>
            </a:r>
            <a:endParaRPr lang="de-DE" sz="1600" dirty="0"/>
          </a:p>
        </p:txBody>
      </p:sp>
      <p:sp>
        <p:nvSpPr>
          <p:cNvPr id="14" name="Rechteck 13"/>
          <p:cNvSpPr/>
          <p:nvPr/>
        </p:nvSpPr>
        <p:spPr>
          <a:xfrm>
            <a:off x="7592704" y="2089312"/>
            <a:ext cx="1163042" cy="339218"/>
          </a:xfrm>
          <a:prstGeom prst="rect">
            <a:avLst/>
          </a:prstGeom>
        </p:spPr>
        <p:txBody>
          <a:bodyPr wrap="square">
            <a:spAutoFit/>
          </a:bodyPr>
          <a:lstStyle/>
          <a:p>
            <a:r>
              <a:rPr lang="de-DE" sz="1600" dirty="0">
                <a:ln w="0"/>
                <a:effectLst>
                  <a:outerShdw blurRad="38100" dist="19050" dir="2700000" algn="tl" rotWithShape="0">
                    <a:schemeClr val="dk1">
                      <a:alpha val="40000"/>
                    </a:schemeClr>
                  </a:outerShdw>
                </a:effectLst>
              </a:rPr>
              <a:t>Ausgaben</a:t>
            </a:r>
            <a:endParaRPr lang="de-DE" sz="16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178" y="565761"/>
            <a:ext cx="2520000" cy="25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 </a:t>
            </a:r>
            <a:r>
              <a:rPr lang="de-DE" dirty="0" smtClean="0"/>
              <a:t>1i</a:t>
            </a:r>
            <a:r>
              <a:rPr lang="de-DE" dirty="0"/>
              <a:t/>
            </a:r>
            <a:br>
              <a:rPr lang="de-DE" dirty="0"/>
            </a:br>
            <a:r>
              <a:rPr lang="de-DE" dirty="0" err="1"/>
              <a:t>anlage</a:t>
            </a:r>
            <a:r>
              <a:rPr lang="de-DE" dirty="0"/>
              <a:t> in </a:t>
            </a:r>
            <a:r>
              <a:rPr lang="de-DE" dirty="0" err="1" smtClean="0"/>
              <a:t>tagesgeld</a:t>
            </a:r>
            <a:r>
              <a:rPr lang="de-DE" dirty="0" smtClean="0"/>
              <a:t>, Festgeld, …</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pPr marL="0" indent="0">
                  <a:buNone/>
                </a:pPr>
                <a:r>
                  <a:rPr lang="de-DE" dirty="0" smtClean="0"/>
                  <a:t>											Beispiel</a:t>
                </a:r>
              </a:p>
              <a:p>
                <a:r>
                  <a:rPr lang="de-DE" dirty="0"/>
                  <a:t>Anlagezins/Rendite </a:t>
                </a:r>
                <a:r>
                  <a:rPr lang="de-DE" dirty="0" smtClean="0"/>
                  <a:t>							</a:t>
                </a:r>
                <a:r>
                  <a:rPr lang="de-DE" i="1" dirty="0">
                    <a:latin typeface="Cambria Math" panose="02040503050406030204" pitchFamily="18" charset="0"/>
                    <a:ea typeface="Cambria Math" panose="02040503050406030204" pitchFamily="18" charset="0"/>
                  </a:rPr>
                  <a:t>p = </a:t>
                </a:r>
                <a:r>
                  <a:rPr lang="de-DE" dirty="0">
                    <a:latin typeface="Cambria Math" panose="02040503050406030204" pitchFamily="18" charset="0"/>
                    <a:ea typeface="Cambria Math" panose="02040503050406030204" pitchFamily="18" charset="0"/>
                  </a:rPr>
                  <a:t>1</a:t>
                </a:r>
                <a:r>
                  <a:rPr lang="de-DE" i="1" dirty="0">
                    <a:latin typeface="Cambria Math" panose="02040503050406030204" pitchFamily="18" charset="0"/>
                    <a:ea typeface="Cambria Math" panose="02040503050406030204" pitchFamily="18" charset="0"/>
                  </a:rPr>
                  <a:t>% </a:t>
                </a:r>
              </a:p>
              <a:p>
                <a:r>
                  <a:rPr lang="de-DE" dirty="0" smtClean="0"/>
                  <a:t>Jahre 										</a:t>
                </a:r>
                <a:r>
                  <a:rPr lang="de-DE" i="1" dirty="0">
                    <a:latin typeface="Cambria Math" panose="02040503050406030204" pitchFamily="18" charset="0"/>
                    <a:ea typeface="Cambria Math" panose="02040503050406030204" pitchFamily="18" charset="0"/>
                  </a:rPr>
                  <a:t>n = </a:t>
                </a:r>
                <a:r>
                  <a:rPr lang="de-DE" dirty="0">
                    <a:latin typeface="Cambria Math" panose="02040503050406030204" pitchFamily="18" charset="0"/>
                    <a:ea typeface="Cambria Math" panose="02040503050406030204" pitchFamily="18" charset="0"/>
                  </a:rPr>
                  <a:t>35</a:t>
                </a:r>
              </a:p>
              <a:p>
                <a:r>
                  <a:rPr lang="de-DE" dirty="0" smtClean="0"/>
                  <a:t>Betrag zum heutigen Zeitpunkt 			</a:t>
                </a:r>
                <a:r>
                  <a:rPr lang="de-DE" i="1" dirty="0" smtClean="0">
                    <a:latin typeface="Cambria Math" panose="02040503050406030204" pitchFamily="18" charset="0"/>
                    <a:ea typeface="Cambria Math" panose="02040503050406030204" pitchFamily="18" charset="0"/>
                  </a:rPr>
                  <a:t> 	K </a:t>
                </a:r>
                <a:r>
                  <a:rPr lang="de-DE" i="1" dirty="0">
                    <a:latin typeface="Cambria Math" panose="02040503050406030204" pitchFamily="18" charset="0"/>
                    <a:ea typeface="Cambria Math" panose="02040503050406030204" pitchFamily="18" charset="0"/>
                  </a:rPr>
                  <a:t>= </a:t>
                </a:r>
                <a:r>
                  <a:rPr lang="de-DE" dirty="0">
                    <a:latin typeface="Cambria Math" panose="02040503050406030204" pitchFamily="18" charset="0"/>
                    <a:ea typeface="Cambria Math" panose="02040503050406030204" pitchFamily="18" charset="0"/>
                  </a:rPr>
                  <a:t>EUR 100</a:t>
                </a:r>
              </a:p>
              <a:p>
                <a:r>
                  <a:rPr lang="de-DE" dirty="0"/>
                  <a:t>Betrag in der Zukunft (den ich in </a:t>
                </a:r>
                <a:r>
                  <a:rPr lang="de-DE" i="1" dirty="0">
                    <a:latin typeface="Cambria Math" panose="02040503050406030204" pitchFamily="18" charset="0"/>
                    <a:ea typeface="Cambria Math" panose="02040503050406030204" pitchFamily="18" charset="0"/>
                  </a:rPr>
                  <a:t>n</a:t>
                </a:r>
                <a:r>
                  <a:rPr lang="de-DE" dirty="0"/>
                  <a:t> Jahren besitze) </a:t>
                </a:r>
                <a:r>
                  <a:rPr lang="de-DE" dirty="0" smtClean="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𝑍</m:t>
                        </m:r>
                      </m:sub>
                    </m:sSub>
                    <m:r>
                      <a:rPr lang="de-DE" b="0" i="1" smtClean="0">
                        <a:latin typeface="Cambria Math" panose="02040503050406030204" pitchFamily="18" charset="0"/>
                        <a:ea typeface="Cambria Math" panose="02040503050406030204" pitchFamily="18" charset="0"/>
                      </a:rPr>
                      <m:t>=</m:t>
                    </m:r>
                    <m:r>
                      <m:rPr>
                        <m:nor/>
                      </m:rPr>
                      <a:rPr lang="de-DE" i="1" dirty="0">
                        <a:latin typeface="Cambria Math" panose="02040503050406030204" pitchFamily="18" charset="0"/>
                        <a:ea typeface="Cambria Math" panose="02040503050406030204" pitchFamily="18" charset="0"/>
                      </a:rPr>
                      <m:t>K</m:t>
                    </m:r>
                    <m:r>
                      <a:rPr lang="de-DE" b="0" i="1" dirty="0" smtClean="0">
                        <a:latin typeface="Cambria Math" panose="02040503050406030204" pitchFamily="18" charset="0"/>
                        <a:ea typeface="Cambria Math" panose="02040503050406030204" pitchFamily="18" charset="0"/>
                      </a:rPr>
                      <m:t>  </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𝑝</m:t>
                        </m:r>
                      </m:e>
                    </m:d>
                    <m:r>
                      <a:rPr lang="de-DE" b="0" i="1" baseline="30000" smtClean="0">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EUR</m:t>
                    </m:r>
                    <m:r>
                      <a:rPr lang="de-DE" b="0" i="1" smtClean="0">
                        <a:latin typeface="Cambria Math" panose="02040503050406030204" pitchFamily="18" charset="0"/>
                        <a:ea typeface="Cambria Math" panose="02040503050406030204" pitchFamily="18" charset="0"/>
                      </a:rPr>
                      <m:t> 100</m:t>
                    </m:r>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1%</m:t>
                        </m:r>
                      </m:e>
                    </m:d>
                    <m:r>
                      <a:rPr lang="de-DE" b="0" i="1" baseline="30000" smtClean="0">
                        <a:latin typeface="Cambria Math" panose="02040503050406030204" pitchFamily="18" charset="0"/>
                        <a:ea typeface="Cambria Math" panose="02040503050406030204" pitchFamily="18" charset="0"/>
                      </a:rPr>
                      <m:t>35</m:t>
                    </m:r>
                  </m:oMath>
                </a14:m>
                <a:r>
                  <a:rPr lang="de-DE" b="0" baseline="30000" dirty="0" smtClean="0">
                    <a:ea typeface="Cambria Math" panose="02040503050406030204" pitchFamily="18" charset="0"/>
                  </a:rPr>
                  <a:t/>
                </a:r>
                <a:br>
                  <a:rPr lang="de-DE" b="0" baseline="30000" dirty="0" smtClean="0">
                    <a:ea typeface="Cambria Math" panose="02040503050406030204" pitchFamily="18" charset="0"/>
                  </a:rPr>
                </a:br>
                <a:r>
                  <a:rPr lang="de-DE" b="0" baseline="30000" dirty="0" smtClean="0">
                    <a:ea typeface="Cambria Math" panose="02040503050406030204" pitchFamily="18" charset="0"/>
                  </a:rPr>
                  <a:t>														</a:t>
                </a:r>
                <a:r>
                  <a:rPr lang="de-DE" b="0" dirty="0" smtClean="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EUR</m:t>
                    </m:r>
                    <m:r>
                      <a:rPr lang="de-DE" i="1">
                        <a:latin typeface="Cambria Math" panose="02040503050406030204" pitchFamily="18" charset="0"/>
                        <a:ea typeface="Cambria Math" panose="02040503050406030204" pitchFamily="18" charset="0"/>
                      </a:rPr>
                      <m:t> 100∙1,0</m:t>
                    </m:r>
                    <m:r>
                      <a:rPr lang="de-DE" b="0" i="1" smtClean="0">
                        <a:latin typeface="Cambria Math" panose="02040503050406030204" pitchFamily="18" charset="0"/>
                        <a:ea typeface="Cambria Math" panose="02040503050406030204" pitchFamily="18" charset="0"/>
                      </a:rPr>
                      <m:t>1</m:t>
                    </m:r>
                    <m:r>
                      <a:rPr lang="de-DE" i="1" baseline="30000">
                        <a:latin typeface="Cambria Math" panose="02040503050406030204" pitchFamily="18" charset="0"/>
                        <a:ea typeface="Cambria Math" panose="02040503050406030204" pitchFamily="18" charset="0"/>
                      </a:rPr>
                      <m:t>35</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EUR</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142</m:t>
                    </m:r>
                  </m:oMath>
                </a14:m>
                <a:endParaRPr lang="de-DE" dirty="0">
                  <a:solidFill>
                    <a:srgbClr val="3D3D3D"/>
                  </a:solidFill>
                  <a:latin typeface="Cambria Math" panose="02040503050406030204" pitchFamily="18" charset="0"/>
                  <a:ea typeface="Cambria Math" panose="02040503050406030204" pitchFamily="18" charset="0"/>
                </a:endParaRPr>
              </a:p>
              <a:p>
                <a:r>
                  <a:rPr lang="de-DE" dirty="0"/>
                  <a:t>Kaufkraft von </a:t>
                </a:r>
                <a14:m>
                  <m:oMath xmlns:m="http://schemas.openxmlformats.org/officeDocument/2006/math">
                    <m:sSub>
                      <m:sSubPr>
                        <m:ctrlPr>
                          <a:rPr lang="de-DE" i="1">
                            <a:latin typeface="Cambria Math" panose="02040503050406030204" pitchFamily="18" charset="0"/>
                            <a:ea typeface="Cambria Math" panose="02040503050406030204" pitchFamily="18" charset="0"/>
                            <a:cs typeface="+mn-cs"/>
                          </a:rPr>
                        </m:ctrlPr>
                      </m:sSubPr>
                      <m:e>
                        <m:r>
                          <a:rPr lang="de-DE">
                            <a:latin typeface="Cambria Math" panose="02040503050406030204" pitchFamily="18" charset="0"/>
                            <a:ea typeface="Cambria Math" panose="02040503050406030204" pitchFamily="18" charset="0"/>
                            <a:cs typeface="+mn-cs"/>
                          </a:rPr>
                          <m:t>𝐵</m:t>
                        </m:r>
                      </m:e>
                      <m:sub>
                        <m:r>
                          <a:rPr lang="de-DE">
                            <a:latin typeface="Cambria Math" panose="02040503050406030204" pitchFamily="18" charset="0"/>
                            <a:ea typeface="Cambria Math" panose="02040503050406030204" pitchFamily="18" charset="0"/>
                            <a:cs typeface="+mn-cs"/>
                          </a:rPr>
                          <m:t>𝑍</m:t>
                        </m:r>
                      </m:sub>
                    </m:sSub>
                  </m:oMath>
                </a14:m>
                <a:r>
                  <a:rPr lang="de-DE" dirty="0">
                    <a:latin typeface="Cambria Math" panose="02040503050406030204" pitchFamily="18" charset="0"/>
                    <a:ea typeface="Cambria Math" panose="02040503050406030204" pitchFamily="18" charset="0"/>
                    <a:cs typeface="+mn-cs"/>
                  </a:rPr>
                  <a:t> </a:t>
                </a:r>
                <a:r>
                  <a:rPr lang="de-DE" dirty="0"/>
                  <a:t>bei 2% Inflation</a:t>
                </a:r>
                <a:r>
                  <a:rPr lang="de-DE" dirty="0">
                    <a:latin typeface="Cambria Math" panose="02040503050406030204" pitchFamily="18" charset="0"/>
                    <a:ea typeface="Cambria Math" panose="02040503050406030204" pitchFamily="18" charset="0"/>
                    <a:cs typeface="+mn-cs"/>
                  </a:rPr>
                  <a:t/>
                </a:r>
                <a:br>
                  <a:rPr lang="de-DE" dirty="0">
                    <a:latin typeface="Cambria Math" panose="02040503050406030204" pitchFamily="18" charset="0"/>
                    <a:ea typeface="Cambria Math" panose="02040503050406030204" pitchFamily="18" charset="0"/>
                    <a:cs typeface="+mn-cs"/>
                  </a:rPr>
                </a:br>
                <a:r>
                  <a:rPr lang="de-DE" dirty="0"/>
                  <a:t>nach heutigem Maßstab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𝑛𝑒𝑢</m:t>
                        </m:r>
                      </m:sub>
                    </m:sSub>
                    <m:r>
                      <a:rPr lang="de-DE" i="1">
                        <a:latin typeface="Cambria Math" panose="02040503050406030204" pitchFamily="18" charset="0"/>
                      </a:rPr>
                      <m:t>=</m:t>
                    </m:r>
                    <m:f>
                      <m:fPr>
                        <m:ctrlPr>
                          <a:rPr lang="de-DE" i="1">
                            <a:latin typeface="Cambria Math" panose="02040503050406030204" pitchFamily="18" charset="0"/>
                          </a:rPr>
                        </m:ctrlPr>
                      </m:fPr>
                      <m:num>
                        <m:r>
                          <m:rPr>
                            <m:sty m:val="p"/>
                          </m:rPr>
                          <a:rPr lang="de-DE" i="0">
                            <a:latin typeface="Cambria Math" panose="02040503050406030204" pitchFamily="18" charset="0"/>
                          </a:rPr>
                          <m:t>EUR</m:t>
                        </m:r>
                        <m:r>
                          <a:rPr lang="de-DE" i="0">
                            <a:latin typeface="Cambria Math" panose="02040503050406030204" pitchFamily="18" charset="0"/>
                          </a:rPr>
                          <m:t> 142</m:t>
                        </m:r>
                      </m:num>
                      <m:den>
                        <m:r>
                          <a:rPr lang="de-DE" i="1">
                            <a:latin typeface="Cambria Math" panose="02040503050406030204" pitchFamily="18" charset="0"/>
                          </a:rPr>
                          <m:t>1</m:t>
                        </m:r>
                        <m:r>
                          <a:rPr lang="de-DE" b="0" i="1" smtClean="0">
                            <a:latin typeface="Cambria Math" panose="02040503050406030204" pitchFamily="18" charset="0"/>
                          </a:rPr>
                          <m:t>,02</m:t>
                        </m:r>
                        <m:r>
                          <a:rPr lang="de-DE" i="1" baseline="30000">
                            <a:latin typeface="Cambria Math" panose="02040503050406030204" pitchFamily="18" charset="0"/>
                          </a:rPr>
                          <m:t>35</m:t>
                        </m:r>
                      </m:den>
                    </m:f>
                    <m:r>
                      <a:rPr lang="de-DE" i="1">
                        <a:latin typeface="Cambria Math" panose="02040503050406030204" pitchFamily="18" charset="0"/>
                      </a:rPr>
                      <m:t>≈</m:t>
                    </m:r>
                    <m:r>
                      <m:rPr>
                        <m:sty m:val="p"/>
                      </m:rPr>
                      <a:rPr lang="de-DE" i="0">
                        <a:latin typeface="Cambria Math" panose="02040503050406030204" pitchFamily="18" charset="0"/>
                      </a:rPr>
                      <m:t>EUR</m:t>
                    </m:r>
                    <m:r>
                      <a:rPr lang="de-DE" i="0">
                        <a:latin typeface="Cambria Math" panose="02040503050406030204" pitchFamily="18" charset="0"/>
                      </a:rPr>
                      <m:t> 71</m:t>
                    </m:r>
                  </m:oMath>
                </a14:m>
                <a:endParaRPr lang="de-DE" dirty="0"/>
              </a:p>
              <a:p>
                <a:pPr marL="0" indent="0">
                  <a:buNone/>
                </a:pPr>
                <a:endParaRPr lang="de-DE" dirty="0" smtClean="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0">
                <a:blip r:embed="rId2"/>
                <a:stretch>
                  <a:fillRect l="-221"/>
                </a:stretch>
              </a:blipFill>
            </p:spPr>
            <p:txBody>
              <a:bodyPr/>
              <a:lstStyle/>
              <a:p>
                <a:r>
                  <a:rPr lang="de-DE">
                    <a:noFill/>
                  </a:rPr>
                  <a:t> </a:t>
                </a:r>
              </a:p>
            </p:txBody>
          </p:sp>
        </mc:Fallback>
      </mc:AlternateContent>
      <p:sp>
        <p:nvSpPr>
          <p:cNvPr id="4" name="Foliennummernplatzhalter 3"/>
          <p:cNvSpPr>
            <a:spLocks noGrp="1"/>
          </p:cNvSpPr>
          <p:nvPr>
            <p:ph type="sldNum" sz="quarter" idx="8"/>
          </p:nvPr>
        </p:nvSpPr>
        <p:spPr/>
        <p:txBody>
          <a:bodyPr/>
          <a:lstStyle/>
          <a:p>
            <a:pPr lvl="0"/>
            <a:fld id="{6E154F32-F82E-450E-8AD5-31E12806E2DE}" type="slidenum">
              <a:rPr lang="de-DE" smtClean="0"/>
              <a:t>10</a:t>
            </a:fld>
            <a:endParaRPr lang="de-DE"/>
          </a:p>
        </p:txBody>
      </p:sp>
      <p:sp>
        <p:nvSpPr>
          <p:cNvPr id="6" name="Textfeld 5"/>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Wenn deine Rendite geringer ist als die Inflation, so verliert dein Geld auf Dauer an Kaufkraft/Wert.</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901" y="1209060"/>
            <a:ext cx="5049983" cy="2159080"/>
          </a:xfrm>
          <a:prstGeom prst="rect">
            <a:avLst/>
          </a:prstGeom>
        </p:spPr>
      </p:pic>
      <p:sp>
        <p:nvSpPr>
          <p:cNvPr id="5" name="Ellipse 4"/>
          <p:cNvSpPr/>
          <p:nvPr/>
        </p:nvSpPr>
        <p:spPr>
          <a:xfrm>
            <a:off x="7133359" y="4745740"/>
            <a:ext cx="1101436" cy="727364"/>
          </a:xfrm>
          <a:prstGeom prst="ellipse">
            <a:avLst/>
          </a:prstGeom>
          <a:noFill/>
          <a:ln w="34925">
            <a:solidFill>
              <a:srgbClr val="4D1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5580956" y="3442955"/>
            <a:ext cx="1517073" cy="506902"/>
          </a:xfrm>
          <a:prstGeom prst="ellipse">
            <a:avLst/>
          </a:prstGeom>
          <a:noFill/>
          <a:ln w="34925">
            <a:solidFill>
              <a:srgbClr val="4D1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050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br>
              <a:rPr lang="de-DE" dirty="0" smtClean="0"/>
            </a:b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11</a:t>
            </a:fld>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391088810"/>
              </p:ext>
            </p:extLst>
          </p:nvPr>
        </p:nvGraphicFramePr>
        <p:xfrm>
          <a:off x="581191" y="2180496"/>
          <a:ext cx="11029611" cy="2433320"/>
        </p:xfrm>
        <a:graphic>
          <a:graphicData uri="http://schemas.openxmlformats.org/drawingml/2006/table">
            <a:tbl>
              <a:tblPr firstRow="1" bandRow="1">
                <a:tableStyleId>{5C22544A-7EE6-4342-B048-85BDC9FD1C3A}</a:tableStyleId>
              </a:tblPr>
              <a:tblGrid>
                <a:gridCol w="11029611"/>
              </a:tblGrid>
              <a:tr h="370840">
                <a:tc>
                  <a:txBody>
                    <a:bodyPr/>
                    <a:lstStyle/>
                    <a:p>
                      <a:r>
                        <a:rPr lang="de-DE" dirty="0" smtClean="0"/>
                        <a:t>Wie funktionieren Anlagezins/Rendite im Zusammenspiel mit der Inflation?</a:t>
                      </a:r>
                    </a:p>
                  </a:txBody>
                  <a:tcPr>
                    <a:solidFill>
                      <a:srgbClr val="4D1434"/>
                    </a:solidFill>
                  </a:tcPr>
                </a:tc>
              </a:tr>
              <a:tr h="370840">
                <a:tc>
                  <a:txBody>
                    <a:bodyPr/>
                    <a:lstStyle/>
                    <a:p>
                      <a:r>
                        <a:rPr lang="de-DE" sz="1600" dirty="0" smtClean="0"/>
                        <a:t>1) Ein Betrag in der Zukunft hat nicht die gleiche Kaufkraft/Wert wie ihn der gleiche Betrag heute besitzt.</a:t>
                      </a:r>
                    </a:p>
                  </a:txBody>
                  <a:tcPr/>
                </a:tc>
              </a:tr>
              <a:tr h="370840">
                <a:tc>
                  <a:txBody>
                    <a:bodyPr/>
                    <a:lstStyle/>
                    <a:p>
                      <a:r>
                        <a:rPr lang="de-DE" sz="1600" dirty="0" smtClean="0"/>
                        <a:t>2) Wenn deine Rendite höher ist als die Inflation (positiver Realzins), so gewinnt dein Geld auf Dauer an Kaufkraft/Wert.</a:t>
                      </a:r>
                    </a:p>
                  </a:txBody>
                  <a:tcPr/>
                </a:tc>
              </a:tr>
              <a:tr h="370840">
                <a:tc>
                  <a:txBody>
                    <a:bodyPr/>
                    <a:lstStyle/>
                    <a:p>
                      <a:r>
                        <a:rPr lang="de-DE" sz="1600" dirty="0" smtClean="0"/>
                        <a:t>3) Wenn deine Rendite geringer ist als die Inflation (negativer Realzins), so verliert dein Geld auf Dauer an Kaufkraft/Wert.</a:t>
                      </a:r>
                    </a:p>
                  </a:txBody>
                  <a:tcPr/>
                </a:tc>
              </a:tr>
              <a:tr h="370840">
                <a:tc>
                  <a:txBody>
                    <a:bodyPr/>
                    <a:lstStyle/>
                    <a:p>
                      <a:r>
                        <a:rPr lang="de-DE" sz="1600" dirty="0" smtClean="0"/>
                        <a:t>4) Versuche dein Geld so anzulegen, dass du (zumindest) die Inflation ausgleichen kannst. Allerdings ist dies einfach gesagt als getan. Daher die Empfehlung: Nutze ETFs &amp; Aktienfonds!</a:t>
                      </a:r>
                    </a:p>
                  </a:txBody>
                  <a:tcPr/>
                </a:tc>
              </a:tr>
              <a:tr h="370840">
                <a:tc>
                  <a:txBody>
                    <a:bodyPr/>
                    <a:lstStyle/>
                    <a:p>
                      <a:r>
                        <a:rPr lang="de-DE" sz="1600" dirty="0" smtClean="0"/>
                        <a:t>5) Selbst</a:t>
                      </a:r>
                      <a:r>
                        <a:rPr lang="de-DE" sz="1600" baseline="0" dirty="0" smtClean="0"/>
                        <a:t> wenn deine Rendite geringer ist als die Inflation: Sparen lohnt </a:t>
                      </a:r>
                      <a:r>
                        <a:rPr lang="de-DE" sz="1600" baseline="0" smtClean="0"/>
                        <a:t>sich immer!</a:t>
                      </a:r>
                      <a:endParaRPr lang="de-DE" sz="1600" dirty="0" smtClean="0"/>
                    </a:p>
                  </a:txBody>
                  <a:tcPr/>
                </a:tc>
              </a:tr>
            </a:tbl>
          </a:graphicData>
        </a:graphic>
      </p:graphicFrame>
    </p:spTree>
    <p:extLst>
      <p:ext uri="{BB962C8B-B14F-4D97-AF65-F5344CB8AC3E}">
        <p14:creationId xmlns:p14="http://schemas.microsoft.com/office/powerpoint/2010/main" val="275759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err="1" smtClean="0"/>
              <a:t>inhaltsübersicht</a:t>
            </a:r>
            <a:endParaRPr lang="de-DE" dirty="0"/>
          </a:p>
        </p:txBody>
      </p:sp>
      <p:sp>
        <p:nvSpPr>
          <p:cNvPr id="3" name="Inhaltsplatzhalter 2"/>
          <p:cNvSpPr txBox="1">
            <a:spLocks noGrp="1"/>
          </p:cNvSpPr>
          <p:nvPr>
            <p:ph idx="1"/>
          </p:nvPr>
        </p:nvSpPr>
        <p:spPr/>
        <p:txBody>
          <a:bodyPr>
            <a:normAutofit/>
          </a:bodyPr>
          <a:lstStyle/>
          <a:p>
            <a:pPr lvl="0"/>
            <a:r>
              <a:rPr lang="de-DE" dirty="0"/>
              <a:t>Warum müssen wir uns mit Finanzen beschäftigen?</a:t>
            </a:r>
          </a:p>
          <a:p>
            <a:pPr lvl="0"/>
            <a:r>
              <a:rPr lang="de-DE" dirty="0" smtClean="0"/>
              <a:t>Macht </a:t>
            </a:r>
            <a:r>
              <a:rPr lang="de-DE" dirty="0"/>
              <a:t>Geld glücklich?</a:t>
            </a:r>
          </a:p>
          <a:p>
            <a:r>
              <a:rPr lang="de-DE" sz="2400" b="1" dirty="0"/>
              <a:t>Inflation, Zinsen, Tabellenkalkulation</a:t>
            </a:r>
          </a:p>
          <a:p>
            <a:pPr lvl="0"/>
            <a:r>
              <a:rPr lang="de-DE" dirty="0"/>
              <a:t>Haushaltsplan</a:t>
            </a:r>
          </a:p>
          <a:p>
            <a:pPr lvl="0"/>
            <a:r>
              <a:rPr lang="de-DE" dirty="0" smtClean="0"/>
              <a:t>Konsum</a:t>
            </a:r>
          </a:p>
          <a:p>
            <a:r>
              <a:rPr lang="de-DE" dirty="0"/>
              <a:t>Versicherungen, Banken, </a:t>
            </a:r>
            <a:r>
              <a:rPr lang="de-DE" dirty="0" smtClean="0"/>
              <a:t>Kredite</a:t>
            </a:r>
          </a:p>
          <a:p>
            <a:pPr lvl="0"/>
            <a:r>
              <a:rPr lang="de-DE" smtClean="0"/>
              <a:t>Gesetzliche Rente, Private </a:t>
            </a:r>
            <a:r>
              <a:rPr lang="de-DE" dirty="0" smtClean="0"/>
              <a:t>Vorsorge, Aktien</a:t>
            </a:r>
          </a:p>
          <a:p>
            <a:pPr lvl="0"/>
            <a:r>
              <a:rPr lang="de-DE" dirty="0" smtClean="0"/>
              <a:t>Was liegt euch am Herzen?</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2</a:t>
            </a:fld>
            <a:endParaRPr 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Gruppenarbeit</a:t>
            </a:r>
            <a:br>
              <a:rPr lang="de-DE" dirty="0" smtClean="0"/>
            </a:br>
            <a:r>
              <a:rPr lang="de-DE" dirty="0" smtClean="0"/>
              <a:t>Zahlungssysteme</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3</a:t>
            </a:fld>
            <a:endParaRPr lang="de-DE"/>
          </a:p>
        </p:txBody>
      </p:sp>
      <p:sp>
        <p:nvSpPr>
          <p:cNvPr id="6" name="Rechteck 5"/>
          <p:cNvSpPr/>
          <p:nvPr/>
        </p:nvSpPr>
        <p:spPr>
          <a:xfrm>
            <a:off x="453958" y="5355971"/>
            <a:ext cx="10630599" cy="1200329"/>
          </a:xfrm>
          <a:prstGeom prst="rect">
            <a:avLst/>
          </a:prstGeom>
        </p:spPr>
        <p:txBody>
          <a:bodyPr wrap="square">
            <a:spAutoFit/>
          </a:bodyPr>
          <a:lstStyle/>
          <a:p>
            <a:r>
              <a:rPr lang="de-DE" dirty="0" smtClean="0"/>
              <a:t>Gruppe 1: </a:t>
            </a:r>
            <a:r>
              <a:rPr lang="de-DE" dirty="0" smtClean="0">
                <a:hlinkClick r:id="rId2"/>
              </a:rPr>
              <a:t>http://www.unterricht-finanzen.de/static/videos/Zahlungsmittel-Fiatgeld.pdf</a:t>
            </a:r>
            <a:endParaRPr lang="de-DE" dirty="0" smtClean="0"/>
          </a:p>
          <a:p>
            <a:r>
              <a:rPr lang="de-DE" dirty="0"/>
              <a:t>Gruppe </a:t>
            </a:r>
            <a:r>
              <a:rPr lang="de-DE" dirty="0" smtClean="0"/>
              <a:t>2: </a:t>
            </a:r>
            <a:r>
              <a:rPr lang="de-DE" dirty="0" smtClean="0">
                <a:hlinkClick r:id="rId3"/>
              </a:rPr>
              <a:t>http://www.unterricht-finanzen.de/static/videos/Zahlungsmittel-Warengeld.pdf</a:t>
            </a:r>
            <a:endParaRPr lang="de-DE" dirty="0" smtClean="0"/>
          </a:p>
          <a:p>
            <a:r>
              <a:rPr lang="de-DE" dirty="0"/>
              <a:t>Gruppe </a:t>
            </a:r>
            <a:r>
              <a:rPr lang="de-DE" dirty="0" smtClean="0"/>
              <a:t>3: </a:t>
            </a:r>
            <a:r>
              <a:rPr lang="de-DE" dirty="0" smtClean="0">
                <a:hlinkClick r:id="rId4"/>
              </a:rPr>
              <a:t>http://www.unterricht-finanzen.de/static/videos/Zahlungsmittel-Tauschhandel.pdf</a:t>
            </a:r>
            <a:endParaRPr lang="de-DE" dirty="0"/>
          </a:p>
          <a:p>
            <a:endParaRPr lang="de-DE" dirty="0"/>
          </a:p>
        </p:txBody>
      </p:sp>
      <p:sp>
        <p:nvSpPr>
          <p:cNvPr id="9" name="Textfeld 8"/>
          <p:cNvSpPr txBox="1"/>
          <p:nvPr/>
        </p:nvSpPr>
        <p:spPr>
          <a:xfrm>
            <a:off x="5059962" y="2292483"/>
            <a:ext cx="1944838" cy="367829"/>
          </a:xfrm>
          <a:prstGeom prst="rect">
            <a:avLst/>
          </a:prstGeom>
          <a:noFill/>
        </p:spPr>
        <p:txBody>
          <a:bodyPr wrap="square" rtlCol="0">
            <a:spAutoFit/>
          </a:bodyPr>
          <a:lstStyle/>
          <a:p>
            <a:pPr algn="ctr"/>
            <a:r>
              <a:rPr lang="de-DE" dirty="0" smtClean="0"/>
              <a:t>Gruppe 2</a:t>
            </a:r>
            <a:endParaRPr lang="de-DE" dirty="0"/>
          </a:p>
        </p:txBody>
      </p:sp>
      <p:sp>
        <p:nvSpPr>
          <p:cNvPr id="10" name="Textfeld 9"/>
          <p:cNvSpPr txBox="1"/>
          <p:nvPr/>
        </p:nvSpPr>
        <p:spPr>
          <a:xfrm>
            <a:off x="561539" y="2292483"/>
            <a:ext cx="1944838" cy="367829"/>
          </a:xfrm>
          <a:prstGeom prst="rect">
            <a:avLst/>
          </a:prstGeom>
          <a:noFill/>
        </p:spPr>
        <p:txBody>
          <a:bodyPr wrap="square" rtlCol="0">
            <a:spAutoFit/>
          </a:bodyPr>
          <a:lstStyle/>
          <a:p>
            <a:pPr algn="ctr"/>
            <a:r>
              <a:rPr lang="de-DE" dirty="0" smtClean="0"/>
              <a:t>Gruppe 1</a:t>
            </a:r>
            <a:endParaRPr lang="de-DE" dirty="0"/>
          </a:p>
        </p:txBody>
      </p:sp>
      <p:sp>
        <p:nvSpPr>
          <p:cNvPr id="11" name="Textfeld 10"/>
          <p:cNvSpPr txBox="1"/>
          <p:nvPr/>
        </p:nvSpPr>
        <p:spPr>
          <a:xfrm>
            <a:off x="9558383" y="2270702"/>
            <a:ext cx="1944838" cy="367829"/>
          </a:xfrm>
          <a:prstGeom prst="rect">
            <a:avLst/>
          </a:prstGeom>
          <a:noFill/>
        </p:spPr>
        <p:txBody>
          <a:bodyPr wrap="square" rtlCol="0">
            <a:spAutoFit/>
          </a:bodyPr>
          <a:lstStyle/>
          <a:p>
            <a:pPr algn="ctr"/>
            <a:r>
              <a:rPr lang="de-DE" dirty="0" smtClean="0"/>
              <a:t>Gruppe 3</a:t>
            </a:r>
            <a:endParaRPr lang="de-DE"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169" y="2636689"/>
            <a:ext cx="2160000" cy="2160000"/>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2381" y="2660312"/>
            <a:ext cx="2160000" cy="2160000"/>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0802" y="2661868"/>
            <a:ext cx="2160000" cy="2160000"/>
          </a:xfrm>
          <a:prstGeom prst="rect">
            <a:avLst/>
          </a:prstGeom>
        </p:spPr>
      </p:pic>
    </p:spTree>
    <p:extLst>
      <p:ext uri="{BB962C8B-B14F-4D97-AF65-F5344CB8AC3E}">
        <p14:creationId xmlns:p14="http://schemas.microsoft.com/office/powerpoint/2010/main" val="67269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Inflation</a:t>
            </a:r>
            <a:br>
              <a:rPr lang="de-DE" dirty="0" smtClean="0"/>
            </a:br>
            <a:r>
              <a:rPr lang="de-DE" dirty="0" smtClean="0"/>
              <a:t>was bedeutet sie?</a:t>
            </a:r>
            <a:endParaRPr lang="de-DE" dirty="0"/>
          </a:p>
        </p:txBody>
      </p:sp>
      <p:sp>
        <p:nvSpPr>
          <p:cNvPr id="3" name="Inhaltsplatzhalter 2"/>
          <p:cNvSpPr>
            <a:spLocks noGrp="1"/>
          </p:cNvSpPr>
          <p:nvPr>
            <p:ph idx="1"/>
          </p:nvPr>
        </p:nvSpPr>
        <p:spPr/>
        <p:txBody>
          <a:bodyPr/>
          <a:lstStyle/>
          <a:p>
            <a:r>
              <a:rPr lang="de-DE" dirty="0"/>
              <a:t>In einer Marktwirtschaft können sich die Preise von Waren und Dienstleistungen immer wieder ändern. Manche Produkte werden teurer, andere billiger. Steigen die Preise von Waren und Dienstleistungen allgemein, und nicht nur die Preise einzelner Produkte, so bezeichnet man dies als Inflation. Dann kann man heute mit 1 € nicht so viel kaufen wie noch gestern. Anders gesagt: Durch Inflation sinkt mit der Zeit der Wert einer Währung.</a:t>
            </a:r>
          </a:p>
        </p:txBody>
      </p:sp>
      <p:sp>
        <p:nvSpPr>
          <p:cNvPr id="4" name="Foliennummernplatzhalter 3"/>
          <p:cNvSpPr>
            <a:spLocks noGrp="1"/>
          </p:cNvSpPr>
          <p:nvPr>
            <p:ph type="sldNum" sz="quarter" idx="8"/>
          </p:nvPr>
        </p:nvSpPr>
        <p:spPr/>
        <p:txBody>
          <a:bodyPr/>
          <a:lstStyle/>
          <a:p>
            <a:pPr lvl="0"/>
            <a:fld id="{6E154F32-F82E-450E-8AD5-31E12806E2DE}" type="slidenum">
              <a:rPr lang="de-DE" smtClean="0"/>
              <a:t>4</a:t>
            </a:fld>
            <a:endParaRPr lang="de-DE"/>
          </a:p>
        </p:txBody>
      </p:sp>
    </p:spTree>
    <p:extLst>
      <p:ext uri="{BB962C8B-B14F-4D97-AF65-F5344CB8AC3E}">
        <p14:creationId xmlns:p14="http://schemas.microsoft.com/office/powerpoint/2010/main" val="1311584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Inflation</a:t>
            </a:r>
            <a:br>
              <a:rPr lang="de-DE" dirty="0" smtClean="0"/>
            </a:br>
            <a:r>
              <a:rPr lang="de-DE" dirty="0" smtClean="0"/>
              <a:t>= </a:t>
            </a:r>
            <a:r>
              <a:rPr lang="de-DE" dirty="0" err="1" smtClean="0"/>
              <a:t>kaufkraftverlust</a:t>
            </a:r>
            <a:endParaRPr lang="de-DE" dirty="0"/>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77355" y="2180496"/>
            <a:ext cx="4896482"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5</a:t>
            </a:fld>
            <a:endParaRPr lang="de-DE"/>
          </a:p>
        </p:txBody>
      </p:sp>
      <p:sp>
        <p:nvSpPr>
          <p:cNvPr id="6" name="Inhaltsplatzhalter 2"/>
          <p:cNvSpPr txBox="1">
            <a:spLocks/>
          </p:cNvSpPr>
          <p:nvPr/>
        </p:nvSpPr>
        <p:spPr>
          <a:xfrm>
            <a:off x="581193" y="2180496"/>
            <a:ext cx="4312926" cy="3678302"/>
          </a:xfrm>
          <a:prstGeom prst="rect">
            <a:avLst/>
          </a:prstGeom>
          <a:noFill/>
          <a:ln>
            <a:noFill/>
          </a:ln>
        </p:spPr>
        <p:txBody>
          <a:bodyPr vert="horz" wrap="square" lIns="91440" tIns="45720" rIns="91440" bIns="45720" anchor="ctr" anchorCtr="0" compatLnSpc="1">
            <a:normAutofit/>
          </a:bodyPr>
          <a:lstStyle>
            <a:lvl1pPr marL="306003" marR="0" lvl="0"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800" b="0" i="0" u="none" strike="noStrike" kern="1200" cap="none" spc="0" baseline="0">
                <a:solidFill>
                  <a:srgbClr val="3D3D3D"/>
                </a:solidFill>
                <a:uFillTx/>
                <a:latin typeface="Gill Sans MT"/>
              </a:defRPr>
            </a:lvl1pPr>
            <a:lvl2pPr marL="630003" marR="0" lvl="1"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600" b="0" i="0" u="none" strike="noStrike" kern="1200" cap="none" spc="0" baseline="0">
                <a:solidFill>
                  <a:srgbClr val="3D3D3D"/>
                </a:solidFill>
                <a:uFillTx/>
                <a:latin typeface="Gill Sans MT"/>
              </a:defRPr>
            </a:lvl2pPr>
            <a:lvl3pPr marL="899998" marR="0" lvl="2" indent="-270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400" b="0" i="0" u="none" strike="noStrike" kern="1200" cap="none" spc="0" baseline="0">
                <a:solidFill>
                  <a:srgbClr val="3D3D3D"/>
                </a:solidFill>
                <a:uFillTx/>
                <a:latin typeface="Gill Sans MT"/>
              </a:defRPr>
            </a:lvl3pPr>
            <a:lvl4pPr marL="1242002" marR="0" lvl="3"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4pPr>
            <a:lvl5pPr marL="1602001" marR="0" lvl="4"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smtClean="0"/>
              <a:t>Nach </a:t>
            </a:r>
            <a:r>
              <a:rPr lang="de-DE" dirty="0" err="1" smtClean="0"/>
              <a:t>wievielen</a:t>
            </a:r>
            <a:r>
              <a:rPr lang="de-DE" dirty="0" smtClean="0"/>
              <a:t> Jahren ist mein Geld halb</a:t>
            </a:r>
          </a:p>
          <a:p>
            <a:pPr marL="0" indent="0">
              <a:buNone/>
            </a:pPr>
            <a:r>
              <a:rPr lang="de-DE" dirty="0" smtClean="0"/>
              <a:t>so viel Wert (2% / 4% / 6% / 8%)?</a:t>
            </a:r>
            <a:br>
              <a:rPr lang="de-DE" dirty="0" smtClean="0"/>
            </a:br>
            <a:endParaRPr lang="de-DE" dirty="0" smtClean="0"/>
          </a:p>
          <a:p>
            <a:r>
              <a:rPr lang="de-DE" dirty="0" smtClean="0"/>
              <a:t>2% Inflation </a:t>
            </a:r>
            <a:r>
              <a:rPr lang="de-DE" dirty="0" smtClean="0">
                <a:sym typeface="Wingdings" panose="05000000000000000000" pitchFamily="2" charset="2"/>
              </a:rPr>
              <a:t> </a:t>
            </a:r>
            <a:r>
              <a:rPr lang="de-DE" dirty="0" smtClean="0"/>
              <a:t>nach </a:t>
            </a:r>
            <a:r>
              <a:rPr lang="de-DE" dirty="0"/>
              <a:t>3</a:t>
            </a:r>
            <a:r>
              <a:rPr lang="de-DE" dirty="0" smtClean="0"/>
              <a:t>5 Jahren</a:t>
            </a:r>
          </a:p>
          <a:p>
            <a:r>
              <a:rPr lang="de-DE" dirty="0" smtClean="0"/>
              <a:t>4% Inflation </a:t>
            </a:r>
            <a:r>
              <a:rPr lang="de-DE" dirty="0" smtClean="0">
                <a:sym typeface="Wingdings" panose="05000000000000000000" pitchFamily="2" charset="2"/>
              </a:rPr>
              <a:t> nach </a:t>
            </a:r>
            <a:r>
              <a:rPr lang="de-DE" dirty="0" smtClean="0"/>
              <a:t>18 Jahren</a:t>
            </a:r>
          </a:p>
          <a:p>
            <a:r>
              <a:rPr lang="de-DE" dirty="0" smtClean="0"/>
              <a:t>6% Inflation </a:t>
            </a:r>
            <a:r>
              <a:rPr lang="de-DE" dirty="0" smtClean="0">
                <a:sym typeface="Wingdings" panose="05000000000000000000" pitchFamily="2" charset="2"/>
              </a:rPr>
              <a:t> </a:t>
            </a:r>
            <a:r>
              <a:rPr lang="de-DE" dirty="0" smtClean="0"/>
              <a:t>nach 12 Jahren</a:t>
            </a:r>
          </a:p>
          <a:p>
            <a:r>
              <a:rPr lang="de-DE" dirty="0" smtClean="0"/>
              <a:t>8% Inflation </a:t>
            </a:r>
            <a:r>
              <a:rPr lang="de-DE" dirty="0" smtClean="0">
                <a:sym typeface="Wingdings" panose="05000000000000000000" pitchFamily="2" charset="2"/>
              </a:rPr>
              <a:t> </a:t>
            </a:r>
            <a:r>
              <a:rPr lang="de-DE" dirty="0" smtClean="0"/>
              <a:t>nach 9 Jahren</a:t>
            </a:r>
            <a:endParaRPr lang="de-DE" dirty="0"/>
          </a:p>
        </p:txBody>
      </p:sp>
      <p:sp>
        <p:nvSpPr>
          <p:cNvPr id="7" name="Textfeld 6"/>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Für Deutschland kann man seit 1990 in etwa von 2% Inflation ausgehen.</a:t>
            </a:r>
          </a:p>
        </p:txBody>
      </p:sp>
    </p:spTree>
    <p:extLst>
      <p:ext uri="{BB962C8B-B14F-4D97-AF65-F5344CB8AC3E}">
        <p14:creationId xmlns:p14="http://schemas.microsoft.com/office/powerpoint/2010/main" val="89768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br>
              <a:rPr lang="de-DE" dirty="0" smtClean="0"/>
            </a:br>
            <a:endParaRPr lang="de-DE" dirty="0"/>
          </a:p>
        </p:txBody>
      </p:sp>
      <p:pic>
        <p:nvPicPr>
          <p:cNvPr id="5" name="video9_Einheit_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5750" y="2181225"/>
            <a:ext cx="6538913"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6</a:t>
            </a:fld>
            <a:endParaRPr lang="de-DE"/>
          </a:p>
        </p:txBody>
      </p:sp>
      <p:sp>
        <p:nvSpPr>
          <p:cNvPr id="7" name="Rechteck 6"/>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http://www.unterricht-finanzen.de/static/videos/video9_Einheit_3.mp4</a:t>
            </a:r>
            <a:endParaRPr lang="de-DE" dirty="0" smtClean="0"/>
          </a:p>
          <a:p>
            <a:endParaRPr lang="de-DE" dirty="0"/>
          </a:p>
        </p:txBody>
      </p:sp>
      <p:sp>
        <p:nvSpPr>
          <p:cNvPr id="8" name="Rechteck 7"/>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r>
              <a:rPr lang="de-DE" sz="1000" dirty="0"/>
              <a:t> bzw. </a:t>
            </a:r>
            <a:r>
              <a:rPr lang="de-DE" sz="1000" dirty="0" smtClean="0"/>
              <a:t>finanzfluss.de </a:t>
            </a:r>
            <a:endParaRPr lang="de-DE" sz="1000" dirty="0"/>
          </a:p>
        </p:txBody>
      </p:sp>
      <p:pic>
        <p:nvPicPr>
          <p:cNvPr id="3" name="Grafik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796136"/>
            <a:ext cx="2160000" cy="2160000"/>
          </a:xfrm>
          <a:prstGeom prst="rect">
            <a:avLst/>
          </a:prstGeom>
        </p:spPr>
      </p:pic>
    </p:spTree>
    <p:extLst>
      <p:ext uri="{BB962C8B-B14F-4D97-AF65-F5344CB8AC3E}">
        <p14:creationId xmlns:p14="http://schemas.microsoft.com/office/powerpoint/2010/main" val="13439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anlagezins &amp; </a:t>
            </a:r>
            <a:r>
              <a:rPr lang="de-DE" dirty="0" err="1" smtClean="0"/>
              <a:t>inflation</a:t>
            </a:r>
            <a:r>
              <a:rPr lang="de-DE" dirty="0" smtClean="0"/>
              <a:t/>
            </a:r>
            <a:br>
              <a:rPr lang="de-DE" dirty="0" smtClean="0"/>
            </a:br>
            <a:r>
              <a:rPr lang="de-DE" dirty="0" smtClean="0"/>
              <a:t>Vorwärts &amp; rückwärts</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7</a:t>
            </a:fld>
            <a:endParaRPr lang="de-DE"/>
          </a:p>
        </p:txBody>
      </p:sp>
      <mc:AlternateContent xmlns:mc="http://schemas.openxmlformats.org/markup-compatibility/2006" xmlns:a14="http://schemas.microsoft.com/office/drawing/2010/main">
        <mc:Choice Requires="a14">
          <p:sp>
            <p:nvSpPr>
              <p:cNvPr id="11" name="Textfeld 10"/>
              <p:cNvSpPr txBox="1"/>
              <p:nvPr/>
            </p:nvSpPr>
            <p:spPr>
              <a:xfrm>
                <a:off x="5625987" y="2374402"/>
                <a:ext cx="1205345" cy="3782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i="1">
                              <a:latin typeface="Cambria Math" panose="02040503050406030204" pitchFamily="18" charset="0"/>
                            </a:rPr>
                            <m:t>∙</m:t>
                          </m:r>
                          <m:r>
                            <a:rPr lang="de-DE" b="0" i="1" smtClean="0">
                              <a:latin typeface="Cambria Math" panose="02040503050406030204" pitchFamily="18" charset="0"/>
                            </a:rPr>
                            <m:t>(1+</m:t>
                          </m:r>
                          <m:r>
                            <a:rPr lang="de-DE" b="0" i="1" smtClean="0">
                              <a:latin typeface="Cambria Math" panose="02040503050406030204" pitchFamily="18" charset="0"/>
                            </a:rPr>
                            <m:t>𝑝</m:t>
                          </m:r>
                          <m:r>
                            <a:rPr lang="de-DE" b="0" i="1" smtClean="0">
                              <a:latin typeface="Cambria Math" panose="02040503050406030204" pitchFamily="18" charset="0"/>
                            </a:rPr>
                            <m:t>)</m:t>
                          </m:r>
                        </m:e>
                        <m:sup>
                          <m:r>
                            <a:rPr lang="de-DE" b="0" i="1" smtClean="0">
                              <a:latin typeface="Cambria Math" panose="02040503050406030204" pitchFamily="18" charset="0"/>
                            </a:rPr>
                            <m:t>𝑛</m:t>
                          </m:r>
                        </m:sup>
                      </m:sSup>
                    </m:oMath>
                  </m:oMathPara>
                </a14:m>
                <a:endParaRPr lang="de-DE" i="1" dirty="0"/>
              </a:p>
            </p:txBody>
          </p:sp>
        </mc:Choice>
        <mc:Fallback xmlns="">
          <p:sp>
            <p:nvSpPr>
              <p:cNvPr id="11" name="Textfeld 10"/>
              <p:cNvSpPr txBox="1">
                <a:spLocks noRot="1" noChangeAspect="1" noMove="1" noResize="1" noEditPoints="1" noAdjustHandles="1" noChangeArrowheads="1" noChangeShapeType="1" noTextEdit="1"/>
              </p:cNvSpPr>
              <p:nvPr/>
            </p:nvSpPr>
            <p:spPr>
              <a:xfrm>
                <a:off x="5625987" y="2374402"/>
                <a:ext cx="1205345" cy="378245"/>
              </a:xfrm>
              <a:prstGeom prst="rect">
                <a:avLst/>
              </a:prstGeom>
              <a:blipFill rotWithShape="0">
                <a:blip r:embed="rId2"/>
                <a:stretch>
                  <a:fillRect b="-9677"/>
                </a:stretch>
              </a:blipFill>
            </p:spPr>
            <p:txBody>
              <a:bodyPr/>
              <a:lstStyle/>
              <a:p>
                <a:r>
                  <a:rPr lang="de-DE">
                    <a:noFill/>
                  </a:rPr>
                  <a:t> </a:t>
                </a:r>
              </a:p>
            </p:txBody>
          </p:sp>
        </mc:Fallback>
      </mc:AlternateContent>
      <p:sp>
        <p:nvSpPr>
          <p:cNvPr id="12" name="Nach unten gekrümmter Pfeil 11"/>
          <p:cNvSpPr/>
          <p:nvPr/>
        </p:nvSpPr>
        <p:spPr>
          <a:xfrm rot="10800000">
            <a:off x="2468190" y="4513815"/>
            <a:ext cx="7520940" cy="1074420"/>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13" name="Textfeld 12"/>
              <p:cNvSpPr txBox="1"/>
              <p:nvPr/>
            </p:nvSpPr>
            <p:spPr>
              <a:xfrm>
                <a:off x="5625987" y="5573688"/>
                <a:ext cx="1205345" cy="3782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i="1" smtClean="0">
                              <a:latin typeface="Cambria Math" panose="02040503050406030204" pitchFamily="18" charset="0"/>
                            </a:rPr>
                            <m:t>÷</m:t>
                          </m:r>
                          <m:r>
                            <a:rPr lang="de-DE" b="0" i="1" smtClean="0">
                              <a:latin typeface="Cambria Math" panose="02040503050406030204" pitchFamily="18" charset="0"/>
                            </a:rPr>
                            <m:t>(1+</m:t>
                          </m:r>
                          <m:r>
                            <a:rPr lang="de-DE" b="0" i="1" smtClean="0">
                              <a:latin typeface="Cambria Math" panose="02040503050406030204" pitchFamily="18" charset="0"/>
                            </a:rPr>
                            <m:t>𝑝</m:t>
                          </m:r>
                          <m:r>
                            <a:rPr lang="de-DE" b="0" i="1" smtClean="0">
                              <a:latin typeface="Cambria Math" panose="02040503050406030204" pitchFamily="18" charset="0"/>
                            </a:rPr>
                            <m:t>)</m:t>
                          </m:r>
                        </m:e>
                        <m:sup>
                          <m:r>
                            <a:rPr lang="de-DE" b="0" i="1" smtClean="0">
                              <a:latin typeface="Cambria Math" panose="02040503050406030204" pitchFamily="18" charset="0"/>
                            </a:rPr>
                            <m:t>𝑛</m:t>
                          </m:r>
                        </m:sup>
                      </m:sSup>
                    </m:oMath>
                  </m:oMathPara>
                </a14:m>
                <a:endParaRPr lang="de-DE" i="1" dirty="0"/>
              </a:p>
            </p:txBody>
          </p:sp>
        </mc:Choice>
        <mc:Fallback xmlns="">
          <p:sp>
            <p:nvSpPr>
              <p:cNvPr id="13" name="Textfeld 12"/>
              <p:cNvSpPr txBox="1">
                <a:spLocks noRot="1" noChangeAspect="1" noMove="1" noResize="1" noEditPoints="1" noAdjustHandles="1" noChangeArrowheads="1" noChangeShapeType="1" noTextEdit="1"/>
              </p:cNvSpPr>
              <p:nvPr/>
            </p:nvSpPr>
            <p:spPr>
              <a:xfrm>
                <a:off x="5625987" y="5573688"/>
                <a:ext cx="1205345" cy="378245"/>
              </a:xfrm>
              <a:prstGeom prst="rect">
                <a:avLst/>
              </a:prstGeom>
              <a:blipFill rotWithShape="0">
                <a:blip r:embed="rId3"/>
                <a:stretch>
                  <a:fillRect b="-1129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890755" y="3904662"/>
                <a:ext cx="4236120" cy="553998"/>
              </a:xfrm>
              <a:prstGeom prst="rect">
                <a:avLst/>
              </a:prstGeom>
              <a:noFill/>
            </p:spPr>
            <p:txBody>
              <a:bodyPr wrap="square" rtlCol="0">
                <a:spAutoFit/>
              </a:bodyPr>
              <a:lstStyle/>
              <a:p>
                <a:r>
                  <a:rPr lang="de-DE" i="1" dirty="0" smtClean="0">
                    <a:latin typeface="Cambria Math" panose="02040503050406030204" pitchFamily="18" charset="0"/>
                    <a:ea typeface="Cambria Math" panose="02040503050406030204" pitchFamily="18" charset="0"/>
                  </a:rPr>
                  <a:t>Betrag zum heutigen Zeitpunkt  =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b="0" i="1" smtClean="0">
                            <a:latin typeface="Cambria Math" panose="02040503050406030204" pitchFamily="18" charset="0"/>
                          </a:rPr>
                          <m:t>𝐻</m:t>
                        </m:r>
                      </m:sub>
                    </m:sSub>
                  </m:oMath>
                </a14:m>
                <a:r>
                  <a:rPr lang="de-DE" i="1" dirty="0" smtClean="0">
                    <a:latin typeface="Cambria Math" panose="02040503050406030204" pitchFamily="18" charset="0"/>
                    <a:ea typeface="Cambria Math" panose="02040503050406030204" pitchFamily="18" charset="0"/>
                  </a:rPr>
                  <a:t> = K</a:t>
                </a:r>
              </a:p>
              <a:p>
                <a:r>
                  <a:rPr lang="de-DE" sz="1200" i="1" dirty="0" smtClean="0">
                    <a:latin typeface="Cambria Math" panose="02040503050406030204" pitchFamily="18" charset="0"/>
                    <a:ea typeface="Cambria Math" panose="02040503050406030204" pitchFamily="18" charset="0"/>
                  </a:rPr>
                  <a:t> (Kaufkraft nach heutigem Maßstab)</a:t>
                </a:r>
                <a:endParaRPr lang="de-DE" sz="1200" dirty="0" smtClean="0"/>
              </a:p>
            </p:txBody>
          </p:sp>
        </mc:Choice>
        <mc:Fallback xmlns="">
          <p:sp>
            <p:nvSpPr>
              <p:cNvPr id="14" name="Textfeld 13"/>
              <p:cNvSpPr txBox="1">
                <a:spLocks noRot="1" noChangeAspect="1" noMove="1" noResize="1" noEditPoints="1" noAdjustHandles="1" noChangeArrowheads="1" noChangeShapeType="1" noTextEdit="1"/>
              </p:cNvSpPr>
              <p:nvPr/>
            </p:nvSpPr>
            <p:spPr>
              <a:xfrm>
                <a:off x="890755" y="3904662"/>
                <a:ext cx="4236120" cy="553998"/>
              </a:xfrm>
              <a:prstGeom prst="rect">
                <a:avLst/>
              </a:prstGeom>
              <a:blipFill rotWithShape="0">
                <a:blip r:embed="rId4"/>
                <a:stretch>
                  <a:fillRect l="-1151" t="-7778" r="-1151" b="-888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p:cNvSpPr txBox="1"/>
              <p:nvPr/>
            </p:nvSpPr>
            <p:spPr>
              <a:xfrm>
                <a:off x="8649731" y="3849508"/>
                <a:ext cx="2961072" cy="83099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r>
                        <a:rPr lang="de-DE" b="0" i="1" smtClean="0">
                          <a:latin typeface="Cambria Math" panose="02040503050406030204" pitchFamily="18" charset="0"/>
                        </a:rPr>
                        <m:t> </m:t>
                      </m:r>
                      <m:r>
                        <m:rPr>
                          <m:nor/>
                        </m:rPr>
                        <a:rPr lang="de-DE" b="0" i="1" smtClean="0">
                          <a:latin typeface="Cambria Math" panose="02040503050406030204" pitchFamily="18" charset="0"/>
                        </a:rPr>
                        <m:t>= </m:t>
                      </m:r>
                      <m:r>
                        <m:rPr>
                          <m:nor/>
                        </m:rPr>
                        <a:rPr lang="de-DE" i="1" dirty="0">
                          <a:latin typeface="Cambria Math" panose="02040503050406030204" pitchFamily="18" charset="0"/>
                          <a:ea typeface="Cambria Math" panose="02040503050406030204" pitchFamily="18" charset="0"/>
                        </a:rPr>
                        <m:t>Betrag</m:t>
                      </m:r>
                      <m:r>
                        <m:rPr>
                          <m:nor/>
                        </m:rPr>
                        <a:rPr lang="de-DE" i="1" dirty="0">
                          <a:latin typeface="Cambria Math" panose="02040503050406030204" pitchFamily="18" charset="0"/>
                          <a:ea typeface="Cambria Math" panose="02040503050406030204" pitchFamily="18" charset="0"/>
                        </a:rPr>
                        <m:t> </m:t>
                      </m:r>
                      <m:r>
                        <m:rPr>
                          <m:nor/>
                        </m:rPr>
                        <a:rPr lang="de-DE" i="1" dirty="0">
                          <a:latin typeface="Cambria Math" panose="02040503050406030204" pitchFamily="18" charset="0"/>
                          <a:ea typeface="Cambria Math" panose="02040503050406030204" pitchFamily="18" charset="0"/>
                        </a:rPr>
                        <m:t>in</m:t>
                      </m:r>
                      <m:r>
                        <m:rPr>
                          <m:nor/>
                        </m:rPr>
                        <a:rPr lang="de-DE" i="1" dirty="0">
                          <a:latin typeface="Cambria Math" panose="02040503050406030204" pitchFamily="18" charset="0"/>
                          <a:ea typeface="Cambria Math" panose="02040503050406030204" pitchFamily="18" charset="0"/>
                        </a:rPr>
                        <m:t> </m:t>
                      </m:r>
                      <m:r>
                        <m:rPr>
                          <m:nor/>
                        </m:rPr>
                        <a:rPr lang="de-DE" i="1" dirty="0">
                          <a:latin typeface="Cambria Math" panose="02040503050406030204" pitchFamily="18" charset="0"/>
                          <a:ea typeface="Cambria Math" panose="02040503050406030204" pitchFamily="18" charset="0"/>
                        </a:rPr>
                        <m:t>der</m:t>
                      </m:r>
                      <m:r>
                        <m:rPr>
                          <m:nor/>
                        </m:rPr>
                        <a:rPr lang="de-DE" i="1" dirty="0">
                          <a:latin typeface="Cambria Math" panose="02040503050406030204" pitchFamily="18" charset="0"/>
                          <a:ea typeface="Cambria Math" panose="02040503050406030204" pitchFamily="18" charset="0"/>
                        </a:rPr>
                        <m:t> </m:t>
                      </m:r>
                      <m:r>
                        <m:rPr>
                          <m:nor/>
                        </m:rPr>
                        <a:rPr lang="de-DE" i="1" dirty="0">
                          <a:latin typeface="Cambria Math" panose="02040503050406030204" pitchFamily="18" charset="0"/>
                          <a:ea typeface="Cambria Math" panose="02040503050406030204" pitchFamily="18" charset="0"/>
                        </a:rPr>
                        <m:t>Zukunft</m:t>
                      </m:r>
                      <m:r>
                        <m:rPr>
                          <m:nor/>
                        </m:rPr>
                        <a:rPr lang="de-DE" i="1" dirty="0">
                          <a:latin typeface="Cambria Math" panose="02040503050406030204" pitchFamily="18" charset="0"/>
                          <a:ea typeface="Cambria Math" panose="02040503050406030204" pitchFamily="18" charset="0"/>
                        </a:rPr>
                        <m:t> </m:t>
                      </m:r>
                    </m:oMath>
                  </m:oMathPara>
                </a14:m>
                <a:endParaRPr lang="de-DE"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nor/>
                        </m:rPr>
                        <a:rPr lang="de-DE" sz="1200" i="1" dirty="0">
                          <a:latin typeface="Cambria Math" panose="02040503050406030204" pitchFamily="18" charset="0"/>
                          <a:ea typeface="Cambria Math" panose="02040503050406030204" pitchFamily="18" charset="0"/>
                        </a:rPr>
                        <m:t>(</m:t>
                      </m:r>
                      <m:r>
                        <m:rPr>
                          <m:nor/>
                        </m:rPr>
                        <a:rPr lang="de-DE" sz="1200" i="1" dirty="0">
                          <a:latin typeface="Cambria Math" panose="02040503050406030204" pitchFamily="18" charset="0"/>
                          <a:ea typeface="Cambria Math" panose="02040503050406030204" pitchFamily="18" charset="0"/>
                        </a:rPr>
                        <m:t>den</m:t>
                      </m:r>
                      <m:r>
                        <m:rPr>
                          <m:nor/>
                        </m:rPr>
                        <a:rPr lang="de-DE" sz="1200" i="1" dirty="0">
                          <a:latin typeface="Cambria Math" panose="02040503050406030204" pitchFamily="18" charset="0"/>
                          <a:ea typeface="Cambria Math" panose="02040503050406030204" pitchFamily="18" charset="0"/>
                        </a:rPr>
                        <m:t> </m:t>
                      </m:r>
                      <m:r>
                        <m:rPr>
                          <m:nor/>
                        </m:rPr>
                        <a:rPr lang="de-DE" sz="1200" i="1" dirty="0">
                          <a:latin typeface="Cambria Math" panose="02040503050406030204" pitchFamily="18" charset="0"/>
                          <a:ea typeface="Cambria Math" panose="02040503050406030204" pitchFamily="18" charset="0"/>
                        </a:rPr>
                        <m:t>ich</m:t>
                      </m:r>
                      <m:r>
                        <m:rPr>
                          <m:nor/>
                        </m:rPr>
                        <a:rPr lang="de-DE" sz="1200" i="1" dirty="0">
                          <a:latin typeface="Cambria Math" panose="02040503050406030204" pitchFamily="18" charset="0"/>
                          <a:ea typeface="Cambria Math" panose="02040503050406030204" pitchFamily="18" charset="0"/>
                        </a:rPr>
                        <m:t> </m:t>
                      </m:r>
                      <m:r>
                        <m:rPr>
                          <m:nor/>
                        </m:rPr>
                        <a:rPr lang="de-DE" sz="1200" i="1" dirty="0">
                          <a:latin typeface="Cambria Math" panose="02040503050406030204" pitchFamily="18" charset="0"/>
                          <a:ea typeface="Cambria Math" panose="02040503050406030204" pitchFamily="18" charset="0"/>
                        </a:rPr>
                        <m:t>in</m:t>
                      </m:r>
                      <m:r>
                        <m:rPr>
                          <m:nor/>
                        </m:rPr>
                        <a:rPr lang="de-DE" sz="1200" i="1" dirty="0">
                          <a:latin typeface="Cambria Math" panose="02040503050406030204" pitchFamily="18" charset="0"/>
                          <a:ea typeface="Cambria Math" panose="02040503050406030204" pitchFamily="18" charset="0"/>
                        </a:rPr>
                        <m:t> </m:t>
                      </m:r>
                      <m:r>
                        <m:rPr>
                          <m:nor/>
                        </m:rPr>
                        <a:rPr lang="de-DE" sz="1200" i="1" dirty="0">
                          <a:latin typeface="Cambria Math" panose="02040503050406030204" pitchFamily="18" charset="0"/>
                          <a:ea typeface="Cambria Math" panose="02040503050406030204" pitchFamily="18" charset="0"/>
                        </a:rPr>
                        <m:t>n</m:t>
                      </m:r>
                      <m:r>
                        <m:rPr>
                          <m:nor/>
                        </m:rPr>
                        <a:rPr lang="de-DE" sz="1200" i="1" dirty="0">
                          <a:latin typeface="Cambria Math" panose="02040503050406030204" pitchFamily="18" charset="0"/>
                          <a:ea typeface="Cambria Math" panose="02040503050406030204" pitchFamily="18" charset="0"/>
                        </a:rPr>
                        <m:t> </m:t>
                      </m:r>
                      <m:r>
                        <m:rPr>
                          <m:nor/>
                        </m:rPr>
                        <a:rPr lang="de-DE" sz="1200" i="1" dirty="0">
                          <a:latin typeface="Cambria Math" panose="02040503050406030204" pitchFamily="18" charset="0"/>
                          <a:ea typeface="Cambria Math" panose="02040503050406030204" pitchFamily="18" charset="0"/>
                        </a:rPr>
                        <m:t>Jahren</m:t>
                      </m:r>
                      <m:r>
                        <m:rPr>
                          <m:nor/>
                        </m:rPr>
                        <a:rPr lang="de-DE" sz="1200" i="1" dirty="0">
                          <a:latin typeface="Cambria Math" panose="02040503050406030204" pitchFamily="18" charset="0"/>
                          <a:ea typeface="Cambria Math" panose="02040503050406030204" pitchFamily="18" charset="0"/>
                        </a:rPr>
                        <m:t> </m:t>
                      </m:r>
                      <m:r>
                        <m:rPr>
                          <m:nor/>
                        </m:rPr>
                        <a:rPr lang="de-DE" sz="1200" i="1" dirty="0">
                          <a:latin typeface="Cambria Math" panose="02040503050406030204" pitchFamily="18" charset="0"/>
                          <a:ea typeface="Cambria Math" panose="02040503050406030204" pitchFamily="18" charset="0"/>
                        </a:rPr>
                        <m:t>besitze</m:t>
                      </m:r>
                      <m:r>
                        <m:rPr>
                          <m:nor/>
                        </m:rPr>
                        <a:rPr lang="de-DE" sz="1200" i="1" dirty="0">
                          <a:latin typeface="Cambria Math" panose="02040503050406030204" pitchFamily="18" charset="0"/>
                          <a:ea typeface="Cambria Math" panose="02040503050406030204" pitchFamily="18" charset="0"/>
                        </a:rPr>
                        <m:t>)</m:t>
                      </m:r>
                    </m:oMath>
                  </m:oMathPara>
                </a14:m>
                <a:endParaRPr lang="de-DE" sz="1200" dirty="0"/>
              </a:p>
              <a:p>
                <a:endParaRPr lang="de-DE" dirty="0"/>
              </a:p>
            </p:txBody>
          </p:sp>
        </mc:Choice>
        <mc:Fallback xmlns="">
          <p:sp>
            <p:nvSpPr>
              <p:cNvPr id="15" name="Textfeld 14"/>
              <p:cNvSpPr txBox="1">
                <a:spLocks noRot="1" noChangeAspect="1" noMove="1" noResize="1" noEditPoints="1" noAdjustHandles="1" noChangeArrowheads="1" noChangeShapeType="1" noTextEdit="1"/>
              </p:cNvSpPr>
              <p:nvPr/>
            </p:nvSpPr>
            <p:spPr>
              <a:xfrm>
                <a:off x="8649731" y="3849508"/>
                <a:ext cx="2961072" cy="830997"/>
              </a:xfrm>
              <a:prstGeom prst="rect">
                <a:avLst/>
              </a:prstGeom>
              <a:blipFill rotWithShape="0">
                <a:blip r:embed="rId5"/>
                <a:stretch>
                  <a:fillRect/>
                </a:stretch>
              </a:blipFill>
            </p:spPr>
            <p:txBody>
              <a:bodyPr/>
              <a:lstStyle/>
              <a:p>
                <a:r>
                  <a:rPr lang="de-DE">
                    <a:noFill/>
                  </a:rPr>
                  <a:t> </a:t>
                </a:r>
              </a:p>
            </p:txBody>
          </p:sp>
        </mc:Fallback>
      </mc:AlternateContent>
      <p:sp>
        <p:nvSpPr>
          <p:cNvPr id="17" name="Textfeld 16"/>
          <p:cNvSpPr txBox="1"/>
          <p:nvPr/>
        </p:nvSpPr>
        <p:spPr>
          <a:xfrm>
            <a:off x="4334914" y="2900134"/>
            <a:ext cx="3787487" cy="369332"/>
          </a:xfrm>
          <a:prstGeom prst="rect">
            <a:avLst/>
          </a:prstGeom>
          <a:noFill/>
        </p:spPr>
        <p:txBody>
          <a:bodyPr wrap="square" rtlCol="0">
            <a:spAutoFit/>
          </a:bodyPr>
          <a:lstStyle/>
          <a:p>
            <a:pPr algn="ctr"/>
            <a:r>
              <a:rPr lang="de-DE" i="1" dirty="0" smtClean="0">
                <a:latin typeface="Cambria Math" panose="02040503050406030204" pitchFamily="18" charset="0"/>
                <a:ea typeface="Cambria Math" panose="02040503050406030204" pitchFamily="18" charset="0"/>
              </a:rPr>
              <a:t>p = Anlagezins bzw. Rendite, z.B. 7%</a:t>
            </a:r>
            <a:endParaRPr lang="de-DE" sz="1200" dirty="0" smtClean="0"/>
          </a:p>
        </p:txBody>
      </p:sp>
      <p:sp>
        <p:nvSpPr>
          <p:cNvPr id="18" name="Textfeld 17"/>
          <p:cNvSpPr txBox="1"/>
          <p:nvPr/>
        </p:nvSpPr>
        <p:spPr>
          <a:xfrm>
            <a:off x="5126875" y="5122967"/>
            <a:ext cx="2437036" cy="369332"/>
          </a:xfrm>
          <a:prstGeom prst="rect">
            <a:avLst/>
          </a:prstGeom>
          <a:noFill/>
        </p:spPr>
        <p:txBody>
          <a:bodyPr wrap="square" rtlCol="0">
            <a:spAutoFit/>
          </a:bodyPr>
          <a:lstStyle/>
          <a:p>
            <a:pPr algn="ctr"/>
            <a:r>
              <a:rPr lang="de-DE" i="1" dirty="0" smtClean="0">
                <a:latin typeface="Cambria Math" panose="02040503050406030204" pitchFamily="18" charset="0"/>
                <a:ea typeface="Cambria Math" panose="02040503050406030204" pitchFamily="18" charset="0"/>
              </a:rPr>
              <a:t>p = Inflation, z.B. 2%</a:t>
            </a:r>
            <a:endParaRPr lang="de-DE" sz="1200" dirty="0" smtClean="0"/>
          </a:p>
        </p:txBody>
      </p:sp>
      <p:sp>
        <p:nvSpPr>
          <p:cNvPr id="19" name="Nach unten gekrümmter Pfeil 18"/>
          <p:cNvSpPr/>
          <p:nvPr/>
        </p:nvSpPr>
        <p:spPr>
          <a:xfrm>
            <a:off x="2643450" y="2775088"/>
            <a:ext cx="7520940" cy="1074420"/>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83691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P spid="15" grpId="0"/>
      <p:bldP spid="17"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Inflation = </a:t>
            </a:r>
            <a:r>
              <a:rPr lang="de-DE" dirty="0" err="1" smtClean="0"/>
              <a:t>kaufkraftverlust</a:t>
            </a:r>
            <a:r>
              <a:rPr lang="de-DE" dirty="0" smtClean="0"/>
              <a:t/>
            </a:r>
            <a:br>
              <a:rPr lang="de-DE" dirty="0" smtClean="0"/>
            </a:br>
            <a:r>
              <a:rPr lang="de-DE" dirty="0" err="1" smtClean="0"/>
              <a:t>berechnung</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lstStyle/>
              <a:p>
                <a:pPr marL="0" indent="0">
                  <a:buNone/>
                </a:pPr>
                <a:r>
                  <a:rPr lang="de-DE" dirty="0" smtClean="0"/>
                  <a:t>												</a:t>
                </a:r>
                <a:r>
                  <a:rPr lang="de-DE" u="sng" dirty="0" smtClean="0"/>
                  <a:t>Beispiel</a:t>
                </a:r>
              </a:p>
              <a:p>
                <a:r>
                  <a:rPr lang="de-DE" dirty="0" smtClean="0"/>
                  <a:t>Inflation										</a:t>
                </a:r>
                <a:r>
                  <a:rPr lang="de-DE" i="1" dirty="0">
                    <a:latin typeface="Cambria Math" panose="02040503050406030204" pitchFamily="18" charset="0"/>
                    <a:ea typeface="Cambria Math" panose="02040503050406030204" pitchFamily="18" charset="0"/>
                  </a:rPr>
                  <a:t>p</a:t>
                </a:r>
                <a:r>
                  <a:rPr lang="de-DE" i="1" dirty="0" smtClean="0">
                    <a:latin typeface="Cambria Math" panose="02040503050406030204" pitchFamily="18" charset="0"/>
                    <a:ea typeface="Cambria Math" panose="02040503050406030204" pitchFamily="18" charset="0"/>
                  </a:rPr>
                  <a:t> = </a:t>
                </a:r>
                <a:r>
                  <a:rPr lang="de-DE" dirty="0" smtClean="0">
                    <a:latin typeface="Cambria Math" panose="02040503050406030204" pitchFamily="18" charset="0"/>
                    <a:ea typeface="Cambria Math" panose="02040503050406030204" pitchFamily="18" charset="0"/>
                  </a:rPr>
                  <a:t>2</a:t>
                </a:r>
                <a:r>
                  <a:rPr lang="de-DE" i="1" dirty="0" smtClean="0">
                    <a:latin typeface="Cambria Math" panose="02040503050406030204" pitchFamily="18" charset="0"/>
                    <a:ea typeface="Cambria Math" panose="02040503050406030204" pitchFamily="18" charset="0"/>
                  </a:rPr>
                  <a:t>% </a:t>
                </a:r>
              </a:p>
              <a:p>
                <a:r>
                  <a:rPr lang="de-DE" dirty="0" smtClean="0"/>
                  <a:t>Jahre 											</a:t>
                </a:r>
                <a:r>
                  <a:rPr lang="de-DE" i="1" dirty="0" smtClean="0">
                    <a:latin typeface="Cambria Math" panose="02040503050406030204" pitchFamily="18" charset="0"/>
                    <a:ea typeface="Cambria Math" panose="02040503050406030204" pitchFamily="18" charset="0"/>
                  </a:rPr>
                  <a:t>n = </a:t>
                </a:r>
                <a:r>
                  <a:rPr lang="de-DE" dirty="0" smtClean="0">
                    <a:latin typeface="Cambria Math" panose="02040503050406030204" pitchFamily="18" charset="0"/>
                    <a:ea typeface="Cambria Math" panose="02040503050406030204" pitchFamily="18" charset="0"/>
                  </a:rPr>
                  <a:t>35</a:t>
                </a:r>
              </a:p>
              <a:p>
                <a:r>
                  <a:rPr lang="de-DE" dirty="0" smtClean="0"/>
                  <a:t>Betrag in der Zukunft (den ich in </a:t>
                </a:r>
                <a:r>
                  <a:rPr lang="de-DE" i="1" dirty="0">
                    <a:latin typeface="Cambria Math" panose="02040503050406030204" pitchFamily="18" charset="0"/>
                    <a:ea typeface="Cambria Math" panose="02040503050406030204" pitchFamily="18" charset="0"/>
                  </a:rPr>
                  <a:t>n</a:t>
                </a:r>
                <a:r>
                  <a:rPr lang="de-DE" dirty="0" smtClean="0"/>
                  <a:t> Jahren besitze)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r>
                      <a:rPr lang="de-DE" b="0" i="1" smtClean="0">
                        <a:latin typeface="Cambria Math" panose="02040503050406030204" pitchFamily="18" charset="0"/>
                      </a:rPr>
                      <m:t> </m:t>
                    </m:r>
                  </m:oMath>
                </a14:m>
                <a:r>
                  <a:rPr lang="de-DE" i="1" dirty="0" smtClean="0">
                    <a:latin typeface="Cambria Math" panose="02040503050406030204" pitchFamily="18" charset="0"/>
                    <a:ea typeface="Cambria Math" panose="02040503050406030204" pitchFamily="18" charset="0"/>
                  </a:rPr>
                  <a:t>= </a:t>
                </a:r>
                <a:r>
                  <a:rPr lang="de-DE" dirty="0" smtClean="0">
                    <a:latin typeface="Cambria Math" panose="02040503050406030204" pitchFamily="18" charset="0"/>
                    <a:ea typeface="Cambria Math" panose="02040503050406030204" pitchFamily="18" charset="0"/>
                  </a:rPr>
                  <a:t>EUR</a:t>
                </a:r>
                <a:r>
                  <a:rPr lang="de-DE" i="1" dirty="0" smtClean="0">
                    <a:latin typeface="Cambria Math" panose="02040503050406030204" pitchFamily="18" charset="0"/>
                    <a:ea typeface="Cambria Math" panose="02040503050406030204" pitchFamily="18" charset="0"/>
                  </a:rPr>
                  <a:t> </a:t>
                </a:r>
                <a:r>
                  <a:rPr lang="de-DE" dirty="0" smtClean="0">
                    <a:latin typeface="Cambria Math" panose="02040503050406030204" pitchFamily="18" charset="0"/>
                    <a:ea typeface="Cambria Math" panose="02040503050406030204" pitchFamily="18" charset="0"/>
                  </a:rPr>
                  <a:t>100</a:t>
                </a:r>
              </a:p>
              <a:p>
                <a:r>
                  <a:rPr lang="de-DE" dirty="0"/>
                  <a:t>Kaufkraft </a:t>
                </a:r>
                <a:r>
                  <a:rPr lang="de-DE" dirty="0" smtClean="0"/>
                  <a:t>nach heutigem Maßstab 					</a:t>
                </a:r>
                <a14:m>
                  <m:oMath xmlns:m="http://schemas.openxmlformats.org/officeDocument/2006/math">
                    <m:r>
                      <a:rPr lang="de-DE" b="0" i="1" smtClean="0">
                        <a:latin typeface="Cambria Math" panose="02040503050406030204" pitchFamily="18" charset="0"/>
                        <a:ea typeface="Cambria Math" panose="02040503050406030204" pitchFamily="18" charset="0"/>
                      </a:rPr>
                      <m:t>𝐾</m:t>
                    </m:r>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num>
                      <m:den>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𝑝</m:t>
                        </m:r>
                        <m:r>
                          <a:rPr lang="de-DE" i="1">
                            <a:latin typeface="Cambria Math" panose="02040503050406030204" pitchFamily="18" charset="0"/>
                            <a:ea typeface="Cambria Math" panose="02040503050406030204" pitchFamily="18" charset="0"/>
                          </a:rPr>
                          <m:t>)</m:t>
                        </m:r>
                        <m:r>
                          <a:rPr lang="de-DE" b="0" i="1" baseline="30000" smtClean="0">
                            <a:latin typeface="Cambria Math" panose="02040503050406030204" pitchFamily="18" charset="0"/>
                            <a:ea typeface="Cambria Math" panose="02040503050406030204" pitchFamily="18" charset="0"/>
                          </a:rPr>
                          <m:t>𝑛</m:t>
                        </m:r>
                      </m:den>
                    </m:f>
                  </m:oMath>
                </a14:m>
                <a:r>
                  <a:rPr lang="de-DE" i="1" dirty="0" smtClean="0">
                    <a:latin typeface="Cambria Math" panose="02040503050406030204" pitchFamily="18" charset="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EUR</m:t>
                        </m:r>
                        <m:r>
                          <a:rPr lang="de-DE" b="0" i="0" smtClean="0">
                            <a:latin typeface="Cambria Math" panose="02040503050406030204" pitchFamily="18" charset="0"/>
                            <a:ea typeface="Cambria Math" panose="02040503050406030204" pitchFamily="18" charset="0"/>
                          </a:rPr>
                          <m:t> 100</m:t>
                        </m:r>
                      </m:num>
                      <m:den>
                        <m:r>
                          <a:rPr lang="de-DE" i="1">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m:t>
                        </m:r>
                        <m:r>
                          <a:rPr lang="de-DE" b="0" i="1" baseline="30000" smtClean="0">
                            <a:latin typeface="Cambria Math" panose="02040503050406030204" pitchFamily="18" charset="0"/>
                            <a:ea typeface="Cambria Math" panose="02040503050406030204" pitchFamily="18" charset="0"/>
                          </a:rPr>
                          <m:t>3</m:t>
                        </m:r>
                        <m:r>
                          <a:rPr lang="de-DE" i="1" baseline="30000">
                            <a:latin typeface="Cambria Math" panose="02040503050406030204" pitchFamily="18" charset="0"/>
                            <a:ea typeface="Cambria Math" panose="02040503050406030204" pitchFamily="18" charset="0"/>
                          </a:rPr>
                          <m:t>5</m:t>
                        </m:r>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m:rPr>
                            <m:sty m:val="p"/>
                          </m:rPr>
                          <a:rPr lang="de-DE">
                            <a:latin typeface="Cambria Math" panose="02040503050406030204" pitchFamily="18" charset="0"/>
                            <a:ea typeface="Cambria Math" panose="02040503050406030204" pitchFamily="18" charset="0"/>
                          </a:rPr>
                          <m:t>EUR</m:t>
                        </m:r>
                        <m:r>
                          <a:rPr lang="de-DE">
                            <a:latin typeface="Cambria Math" panose="02040503050406030204" pitchFamily="18" charset="0"/>
                            <a:ea typeface="Cambria Math" panose="02040503050406030204" pitchFamily="18" charset="0"/>
                          </a:rPr>
                          <m:t> 100</m:t>
                        </m:r>
                      </m:num>
                      <m:den>
                        <m:r>
                          <a:rPr lang="de-DE" b="0" i="1" smtClean="0">
                            <a:latin typeface="Cambria Math" panose="02040503050406030204" pitchFamily="18" charset="0"/>
                            <a:ea typeface="Cambria Math" panose="02040503050406030204" pitchFamily="18" charset="0"/>
                          </a:rPr>
                          <m:t>1,02</m:t>
                        </m:r>
                        <m:r>
                          <a:rPr lang="de-DE" i="1" baseline="30000">
                            <a:latin typeface="Cambria Math" panose="02040503050406030204" pitchFamily="18" charset="0"/>
                            <a:ea typeface="Cambria Math" panose="02040503050406030204" pitchFamily="18" charset="0"/>
                          </a:rPr>
                          <m:t>35</m:t>
                        </m:r>
                      </m:den>
                    </m:f>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EUR</m:t>
                    </m:r>
                    <m:r>
                      <a:rPr lang="de-DE" b="0" i="0" smtClean="0">
                        <a:latin typeface="Cambria Math" panose="02040503050406030204" pitchFamily="18" charset="0"/>
                        <a:ea typeface="Cambria Math" panose="02040503050406030204" pitchFamily="18" charset="0"/>
                      </a:rPr>
                      <m:t> 50</m:t>
                    </m:r>
                  </m:oMath>
                </a14:m>
                <a:endParaRPr lang="de-DE" dirty="0" smtClean="0">
                  <a:latin typeface="Cambria Math" panose="02040503050406030204" pitchFamily="18" charset="0"/>
                  <a:ea typeface="Cambria Math" panose="02040503050406030204" pitchFamily="18" charset="0"/>
                </a:endParaRPr>
              </a:p>
              <a:p>
                <a:endParaRPr lang="de-DE" dirty="0" smtClean="0"/>
              </a:p>
              <a:p>
                <a:r>
                  <a:rPr lang="de-DE" dirty="0" smtClean="0"/>
                  <a:t>Bedeutung: Bei </a:t>
                </a:r>
                <a:r>
                  <a:rPr lang="de-DE" dirty="0"/>
                  <a:t>einer angenommenen Inflation von </a:t>
                </a:r>
                <a:r>
                  <a:rPr lang="de-DE" i="1" dirty="0">
                    <a:latin typeface="Cambria Math" panose="02040503050406030204" pitchFamily="18" charset="0"/>
                    <a:ea typeface="Cambria Math" panose="02040503050406030204" pitchFamily="18" charset="0"/>
                  </a:rPr>
                  <a:t>p</a:t>
                </a:r>
                <a:r>
                  <a:rPr lang="de-DE" dirty="0" smtClean="0"/>
                  <a:t> besitzt der Betrag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𝑍</m:t>
                        </m:r>
                      </m:sub>
                    </m:sSub>
                  </m:oMath>
                </a14:m>
                <a:r>
                  <a:rPr lang="de-DE" dirty="0" smtClean="0"/>
                  <a:t> (den ich in </a:t>
                </a:r>
                <a:r>
                  <a:rPr lang="de-DE" i="1" dirty="0">
                    <a:latin typeface="Cambria Math" panose="02040503050406030204" pitchFamily="18" charset="0"/>
                    <a:ea typeface="Cambria Math" panose="02040503050406030204" pitchFamily="18" charset="0"/>
                  </a:rPr>
                  <a:t>n</a:t>
                </a:r>
                <a:r>
                  <a:rPr lang="de-DE" dirty="0" smtClean="0"/>
                  <a:t> Jahren besitze) nur die Kaufkraft von </a:t>
                </a:r>
                <a:r>
                  <a:rPr lang="de-DE" i="1" dirty="0">
                    <a:latin typeface="Cambria Math" panose="02040503050406030204" pitchFamily="18" charset="0"/>
                    <a:ea typeface="Cambria Math" panose="02040503050406030204" pitchFamily="18" charset="0"/>
                  </a:rPr>
                  <a:t>K</a:t>
                </a:r>
                <a:r>
                  <a:rPr lang="de-DE" dirty="0" smtClean="0"/>
                  <a:t> (nach heutigem Maßstab).</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0">
                <a:blip r:embed="rId2"/>
                <a:stretch>
                  <a:fillRect l="-221"/>
                </a:stretch>
              </a:blipFill>
            </p:spPr>
            <p:txBody>
              <a:bodyPr/>
              <a:lstStyle/>
              <a:p>
                <a:r>
                  <a:rPr lang="de-DE">
                    <a:noFill/>
                  </a:rPr>
                  <a:t> </a:t>
                </a:r>
              </a:p>
            </p:txBody>
          </p:sp>
        </mc:Fallback>
      </mc:AlternateContent>
      <p:sp>
        <p:nvSpPr>
          <p:cNvPr id="4" name="Foliennummernplatzhalter 3"/>
          <p:cNvSpPr>
            <a:spLocks noGrp="1"/>
          </p:cNvSpPr>
          <p:nvPr>
            <p:ph type="sldNum" sz="quarter" idx="8"/>
          </p:nvPr>
        </p:nvSpPr>
        <p:spPr/>
        <p:txBody>
          <a:bodyPr/>
          <a:lstStyle/>
          <a:p>
            <a:pPr lvl="0"/>
            <a:fld id="{6E154F32-F82E-450E-8AD5-31E12806E2DE}" type="slidenum">
              <a:rPr lang="de-DE" smtClean="0"/>
              <a:t>8</a:t>
            </a:fld>
            <a:endParaRPr lang="de-DE"/>
          </a:p>
        </p:txBody>
      </p:sp>
      <p:sp>
        <p:nvSpPr>
          <p:cNvPr id="5" name="Textfeld 4"/>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Ein Betrag in der Zukunft hat nicht die gleiche Kaufkraft/Wert wie der gleiche Betrag heute besitzt.</a:t>
            </a:r>
          </a:p>
        </p:txBody>
      </p:sp>
    </p:spTree>
    <p:extLst>
      <p:ext uri="{BB962C8B-B14F-4D97-AF65-F5344CB8AC3E}">
        <p14:creationId xmlns:p14="http://schemas.microsoft.com/office/powerpoint/2010/main" val="191160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1</a:t>
            </a:r>
            <a:br>
              <a:rPr lang="de-DE" dirty="0" smtClean="0"/>
            </a:br>
            <a:r>
              <a:rPr lang="de-DE" dirty="0" err="1" smtClean="0"/>
              <a:t>anlage</a:t>
            </a:r>
            <a:r>
              <a:rPr lang="de-DE" dirty="0" smtClean="0"/>
              <a:t> in </a:t>
            </a:r>
            <a:r>
              <a:rPr lang="de-DE" dirty="0" err="1" smtClean="0"/>
              <a:t>aktienfonds</a:t>
            </a:r>
            <a:r>
              <a:rPr lang="de-DE" dirty="0" smtClean="0"/>
              <a:t> bzw. ETF</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pPr marL="0" indent="0">
                  <a:buNone/>
                </a:pPr>
                <a:r>
                  <a:rPr lang="de-DE" dirty="0" smtClean="0"/>
                  <a:t>											Beispiel</a:t>
                </a:r>
              </a:p>
              <a:p>
                <a:r>
                  <a:rPr lang="de-DE" dirty="0"/>
                  <a:t>Anlagezins/Rendite </a:t>
                </a:r>
                <a:r>
                  <a:rPr lang="de-DE" dirty="0" smtClean="0"/>
                  <a:t>							</a:t>
                </a:r>
                <a:r>
                  <a:rPr lang="de-DE" i="1" dirty="0" smtClean="0">
                    <a:latin typeface="Cambria Math" panose="02040503050406030204" pitchFamily="18" charset="0"/>
                    <a:ea typeface="Cambria Math" panose="02040503050406030204" pitchFamily="18" charset="0"/>
                  </a:rPr>
                  <a:t>p = </a:t>
                </a:r>
                <a:r>
                  <a:rPr lang="de-DE" dirty="0" smtClean="0">
                    <a:latin typeface="Cambria Math" panose="02040503050406030204" pitchFamily="18" charset="0"/>
                    <a:ea typeface="Cambria Math" panose="02040503050406030204" pitchFamily="18" charset="0"/>
                  </a:rPr>
                  <a:t>7</a:t>
                </a:r>
                <a:r>
                  <a:rPr lang="de-DE" i="1" dirty="0" smtClean="0">
                    <a:latin typeface="Cambria Math" panose="02040503050406030204" pitchFamily="18" charset="0"/>
                    <a:ea typeface="Cambria Math" panose="02040503050406030204" pitchFamily="18" charset="0"/>
                  </a:rPr>
                  <a:t>% </a:t>
                </a:r>
              </a:p>
              <a:p>
                <a:r>
                  <a:rPr lang="de-DE" dirty="0" smtClean="0"/>
                  <a:t>Jahre 										</a:t>
                </a:r>
                <a:r>
                  <a:rPr lang="de-DE" i="1" dirty="0">
                    <a:latin typeface="Cambria Math" panose="02040503050406030204" pitchFamily="18" charset="0"/>
                    <a:ea typeface="Cambria Math" panose="02040503050406030204" pitchFamily="18" charset="0"/>
                  </a:rPr>
                  <a:t>n = </a:t>
                </a:r>
                <a:r>
                  <a:rPr lang="de-DE" dirty="0">
                    <a:latin typeface="Cambria Math" panose="02040503050406030204" pitchFamily="18" charset="0"/>
                    <a:ea typeface="Cambria Math" panose="02040503050406030204" pitchFamily="18" charset="0"/>
                  </a:rPr>
                  <a:t>35</a:t>
                </a:r>
              </a:p>
              <a:p>
                <a:r>
                  <a:rPr lang="de-DE" dirty="0" smtClean="0"/>
                  <a:t>Betrag zum heutigen Zeitpunkt 				</a:t>
                </a:r>
                <a:r>
                  <a:rPr lang="de-DE" i="1" dirty="0" smtClean="0">
                    <a:latin typeface="Cambria Math" panose="02040503050406030204" pitchFamily="18" charset="0"/>
                    <a:ea typeface="Cambria Math" panose="02040503050406030204" pitchFamily="18" charset="0"/>
                  </a:rPr>
                  <a:t>K </a:t>
                </a:r>
                <a:r>
                  <a:rPr lang="de-DE" i="1" dirty="0">
                    <a:latin typeface="Cambria Math" panose="02040503050406030204" pitchFamily="18" charset="0"/>
                    <a:ea typeface="Cambria Math" panose="02040503050406030204" pitchFamily="18" charset="0"/>
                  </a:rPr>
                  <a:t>= </a:t>
                </a:r>
                <a:r>
                  <a:rPr lang="de-DE" dirty="0">
                    <a:latin typeface="Cambria Math" panose="02040503050406030204" pitchFamily="18" charset="0"/>
                    <a:ea typeface="Cambria Math" panose="02040503050406030204" pitchFamily="18" charset="0"/>
                  </a:rPr>
                  <a:t>EUR 100</a:t>
                </a:r>
              </a:p>
              <a:p>
                <a:r>
                  <a:rPr lang="de-DE" dirty="0"/>
                  <a:t>Betrag in der Zukunft (den ich in </a:t>
                </a:r>
                <a:r>
                  <a:rPr lang="de-DE" i="1" dirty="0">
                    <a:latin typeface="Cambria Math" panose="02040503050406030204" pitchFamily="18" charset="0"/>
                    <a:ea typeface="Cambria Math" panose="02040503050406030204" pitchFamily="18" charset="0"/>
                  </a:rPr>
                  <a:t>n</a:t>
                </a:r>
                <a:r>
                  <a:rPr lang="de-DE" dirty="0"/>
                  <a:t> Jahren besitze) </a:t>
                </a:r>
                <a:r>
                  <a:rPr lang="de-DE" dirty="0" smtClean="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𝑍</m:t>
                        </m:r>
                      </m:sub>
                    </m:sSub>
                    <m:r>
                      <a:rPr lang="de-DE" i="1">
                        <a:latin typeface="Cambria Math" panose="02040503050406030204" pitchFamily="18" charset="0"/>
                        <a:ea typeface="Cambria Math" panose="02040503050406030204" pitchFamily="18" charset="0"/>
                      </a:rPr>
                      <m:t>=</m:t>
                    </m:r>
                    <m:r>
                      <m:rPr>
                        <m:nor/>
                      </m:rPr>
                      <a:rPr lang="de-DE" i="1" dirty="0">
                        <a:latin typeface="Cambria Math" panose="02040503050406030204" pitchFamily="18" charset="0"/>
                        <a:ea typeface="Cambria Math" panose="02040503050406030204" pitchFamily="18" charset="0"/>
                      </a:rPr>
                      <m:t>K</m:t>
                    </m:r>
                    <m:r>
                      <a:rPr lang="de-DE" i="1" dirty="0">
                        <a:latin typeface="Cambria Math" panose="02040503050406030204" pitchFamily="18" charset="0"/>
                        <a:ea typeface="Cambria Math" panose="02040503050406030204" pitchFamily="18" charset="0"/>
                      </a:rPr>
                      <m:t>  </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𝑝</m:t>
                        </m:r>
                      </m:e>
                    </m:d>
                    <m:r>
                      <a:rPr lang="de-DE" i="1" baseline="30000">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EUR</m:t>
                    </m:r>
                    <m:r>
                      <a:rPr lang="de-DE" i="1">
                        <a:latin typeface="Cambria Math" panose="02040503050406030204" pitchFamily="18" charset="0"/>
                        <a:ea typeface="Cambria Math" panose="02040503050406030204" pitchFamily="18" charset="0"/>
                      </a:rPr>
                      <m:t> 100∙</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1+7%</m:t>
                        </m:r>
                      </m:e>
                    </m:d>
                    <m:r>
                      <a:rPr lang="de-DE" i="1" baseline="30000">
                        <a:latin typeface="Cambria Math" panose="02040503050406030204" pitchFamily="18" charset="0"/>
                        <a:ea typeface="Cambria Math" panose="02040503050406030204" pitchFamily="18" charset="0"/>
                      </a:rPr>
                      <m:t>3</m:t>
                    </m:r>
                    <m:r>
                      <a:rPr lang="de-DE" i="1" baseline="30000" smtClean="0">
                        <a:latin typeface="Cambria Math" panose="02040503050406030204" pitchFamily="18" charset="0"/>
                        <a:ea typeface="Cambria Math" panose="02040503050406030204" pitchFamily="18" charset="0"/>
                      </a:rPr>
                      <m:t>5</m:t>
                    </m:r>
                  </m:oMath>
                </a14:m>
                <a:r>
                  <a:rPr lang="de-DE" i="1" dirty="0" smtClean="0">
                    <a:latin typeface="Cambria Math" panose="02040503050406030204" pitchFamily="18" charset="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EUR</m:t>
                    </m:r>
                    <m:r>
                      <a:rPr lang="de-DE" i="1">
                        <a:latin typeface="Cambria Math" panose="02040503050406030204" pitchFamily="18" charset="0"/>
                        <a:ea typeface="Cambria Math" panose="02040503050406030204" pitchFamily="18" charset="0"/>
                      </a:rPr>
                      <m:t> 100∙</m:t>
                    </m:r>
                    <m:r>
                      <a:rPr lang="de-DE" b="0" i="1" smtClean="0">
                        <a:latin typeface="Cambria Math" panose="02040503050406030204" pitchFamily="18" charset="0"/>
                        <a:ea typeface="Cambria Math" panose="02040503050406030204" pitchFamily="18" charset="0"/>
                      </a:rPr>
                      <m:t>1,07</m:t>
                    </m:r>
                    <m:r>
                      <a:rPr lang="de-DE" i="1" baseline="30000">
                        <a:latin typeface="Cambria Math" panose="02040503050406030204" pitchFamily="18" charset="0"/>
                        <a:ea typeface="Cambria Math" panose="02040503050406030204" pitchFamily="18" charset="0"/>
                      </a:rPr>
                      <m:t>35</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EUR</m:t>
                    </m:r>
                    <m:r>
                      <a:rPr lang="de-DE" i="1">
                        <a:latin typeface="Cambria Math" panose="02040503050406030204" pitchFamily="18" charset="0"/>
                        <a:ea typeface="Cambria Math" panose="02040503050406030204" pitchFamily="18" charset="0"/>
                      </a:rPr>
                      <m:t> 1068</m:t>
                    </m:r>
                  </m:oMath>
                </a14:m>
                <a:endParaRPr lang="de-DE" dirty="0" smtClean="0"/>
              </a:p>
              <a:p>
                <a:r>
                  <a:rPr lang="de-DE" dirty="0" smtClean="0"/>
                  <a:t>Kaufkraft von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𝑍</m:t>
                        </m:r>
                      </m:sub>
                    </m:sSub>
                  </m:oMath>
                </a14:m>
                <a:r>
                  <a:rPr lang="de-DE" dirty="0" smtClean="0"/>
                  <a:t> bei 2% Inflation</a:t>
                </a:r>
                <a:br>
                  <a:rPr lang="de-DE" dirty="0" smtClean="0"/>
                </a:br>
                <a:r>
                  <a:rPr lang="de-DE" dirty="0" smtClean="0"/>
                  <a:t>nach heutigem Maßstab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𝑛𝑒𝑢</m:t>
                        </m:r>
                      </m:sub>
                    </m:sSub>
                    <m:r>
                      <a:rPr lang="de-DE" i="1">
                        <a:latin typeface="Cambria Math" panose="02040503050406030204" pitchFamily="18" charset="0"/>
                      </a:rPr>
                      <m:t>=</m:t>
                    </m:r>
                    <m:f>
                      <m:fPr>
                        <m:ctrlPr>
                          <a:rPr lang="de-DE" i="1">
                            <a:latin typeface="Cambria Math" panose="02040503050406030204" pitchFamily="18" charset="0"/>
                          </a:rPr>
                        </m:ctrlPr>
                      </m:fPr>
                      <m:num>
                        <m:r>
                          <m:rPr>
                            <m:sty m:val="p"/>
                          </m:rPr>
                          <a:rPr lang="de-DE" i="0">
                            <a:latin typeface="Cambria Math" panose="02040503050406030204" pitchFamily="18" charset="0"/>
                          </a:rPr>
                          <m:t>EUR</m:t>
                        </m:r>
                        <m:r>
                          <a:rPr lang="de-DE" i="0">
                            <a:latin typeface="Cambria Math" panose="02040503050406030204" pitchFamily="18" charset="0"/>
                          </a:rPr>
                          <m:t> 1068</m:t>
                        </m:r>
                      </m:num>
                      <m:den>
                        <m:r>
                          <a:rPr lang="de-DE" i="1">
                            <a:latin typeface="Cambria Math" panose="02040503050406030204" pitchFamily="18" charset="0"/>
                          </a:rPr>
                          <m:t>1</m:t>
                        </m:r>
                        <m:r>
                          <a:rPr lang="de-DE" b="0" i="1" smtClean="0">
                            <a:latin typeface="Cambria Math" panose="02040503050406030204" pitchFamily="18" charset="0"/>
                          </a:rPr>
                          <m:t>,02</m:t>
                        </m:r>
                        <m:r>
                          <a:rPr lang="de-DE" i="1" baseline="30000">
                            <a:latin typeface="Cambria Math" panose="02040503050406030204" pitchFamily="18" charset="0"/>
                          </a:rPr>
                          <m:t>35</m:t>
                        </m:r>
                      </m:den>
                    </m:f>
                    <m:r>
                      <a:rPr lang="de-DE" i="1">
                        <a:latin typeface="Cambria Math" panose="02040503050406030204" pitchFamily="18" charset="0"/>
                      </a:rPr>
                      <m:t>≈</m:t>
                    </m:r>
                    <m:r>
                      <m:rPr>
                        <m:sty m:val="p"/>
                      </m:rPr>
                      <a:rPr lang="de-DE" i="0">
                        <a:latin typeface="Cambria Math" panose="02040503050406030204" pitchFamily="18" charset="0"/>
                      </a:rPr>
                      <m:t>EUR</m:t>
                    </m:r>
                    <m:r>
                      <a:rPr lang="de-DE" i="0">
                        <a:latin typeface="Cambria Math" panose="02040503050406030204" pitchFamily="18" charset="0"/>
                      </a:rPr>
                      <m:t> 534</m:t>
                    </m:r>
                  </m:oMath>
                </a14:m>
                <a:endParaRPr lang="de-DE" dirty="0"/>
              </a:p>
              <a:p>
                <a:pPr marL="0" indent="0">
                  <a:buNone/>
                </a:pPr>
                <a:endParaRPr lang="de-DE" dirty="0" smtClean="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0">
                <a:blip r:embed="rId2"/>
                <a:stretch>
                  <a:fillRect l="-221"/>
                </a:stretch>
              </a:blipFill>
            </p:spPr>
            <p:txBody>
              <a:bodyPr/>
              <a:lstStyle/>
              <a:p>
                <a:r>
                  <a:rPr lang="de-DE">
                    <a:noFill/>
                  </a:rPr>
                  <a:t> </a:t>
                </a:r>
              </a:p>
            </p:txBody>
          </p:sp>
        </mc:Fallback>
      </mc:AlternateContent>
      <p:sp>
        <p:nvSpPr>
          <p:cNvPr id="4" name="Foliennummernplatzhalter 3"/>
          <p:cNvSpPr>
            <a:spLocks noGrp="1"/>
          </p:cNvSpPr>
          <p:nvPr>
            <p:ph type="sldNum" sz="quarter" idx="8"/>
          </p:nvPr>
        </p:nvSpPr>
        <p:spPr/>
        <p:txBody>
          <a:bodyPr/>
          <a:lstStyle/>
          <a:p>
            <a:pPr lvl="0"/>
            <a:fld id="{6E154F32-F82E-450E-8AD5-31E12806E2DE}" type="slidenum">
              <a:rPr lang="de-DE" smtClean="0"/>
              <a:t>9</a:t>
            </a:fld>
            <a:endParaRPr lang="de-DE"/>
          </a:p>
        </p:txBody>
      </p:sp>
      <p:sp>
        <p:nvSpPr>
          <p:cNvPr id="6" name="Textfeld 5"/>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Wenn deine Rendite höher ist als die Inflation, so gewinnt dein Geld auf Dauer an Kaufkraft/Wert.</a:t>
            </a: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63" y="928506"/>
            <a:ext cx="5314950" cy="2730240"/>
          </a:xfrm>
          <a:prstGeom prst="rect">
            <a:avLst/>
          </a:prstGeom>
        </p:spPr>
      </p:pic>
      <p:sp>
        <p:nvSpPr>
          <p:cNvPr id="7" name="Ellipse 6"/>
          <p:cNvSpPr/>
          <p:nvPr/>
        </p:nvSpPr>
        <p:spPr>
          <a:xfrm>
            <a:off x="7249736" y="4723919"/>
            <a:ext cx="1187681" cy="727364"/>
          </a:xfrm>
          <a:prstGeom prst="ellipse">
            <a:avLst/>
          </a:prstGeom>
          <a:noFill/>
          <a:ln w="34925">
            <a:solidFill>
              <a:srgbClr val="4D1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5580956" y="3436175"/>
            <a:ext cx="1517073" cy="506902"/>
          </a:xfrm>
          <a:prstGeom prst="ellipse">
            <a:avLst/>
          </a:prstGeom>
          <a:noFill/>
          <a:ln w="34925">
            <a:solidFill>
              <a:srgbClr val="4D1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478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ividen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TM03457464%5b%5bfn=Dividende%5d%5d</Template>
  <TotalTime>0</TotalTime>
  <Words>435</Words>
  <Application>Microsoft Office PowerPoint</Application>
  <PresentationFormat>Breitbild</PresentationFormat>
  <Paragraphs>89</Paragraphs>
  <Slides>11</Slides>
  <Notes>4</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Arial</vt:lpstr>
      <vt:lpstr>Calibri</vt:lpstr>
      <vt:lpstr>Cambria Math</vt:lpstr>
      <vt:lpstr>Gill Sans MT</vt:lpstr>
      <vt:lpstr>Wingdings</vt:lpstr>
      <vt:lpstr>Wingdings 2</vt:lpstr>
      <vt:lpstr>Dividende</vt:lpstr>
      <vt:lpstr>Finanzwissen AG</vt:lpstr>
      <vt:lpstr>inhaltsübersicht</vt:lpstr>
      <vt:lpstr>Gruppenarbeit Zahlungssysteme</vt:lpstr>
      <vt:lpstr>Inflation was bedeutet sie?</vt:lpstr>
      <vt:lpstr>Inflation = kaufkraftverlust</vt:lpstr>
      <vt:lpstr>Zusammenfassung </vt:lpstr>
      <vt:lpstr>anlagezins &amp; inflation Vorwärts &amp; rückwärts</vt:lpstr>
      <vt:lpstr>Inflation = kaufkraftverlust berechnung</vt:lpstr>
      <vt:lpstr>Beispiel 1 anlage in aktienfonds bzw. ETF</vt:lpstr>
      <vt:lpstr>Beispiel 1i anlage in tagesgeld, Festgeld, …</vt:lpstr>
      <vt:lpstr>Zusammenfassung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Finanzwissen AG</dc:title>
  <dc:creator>Microsoft-Konto</dc:creator>
  <cp:lastModifiedBy>Microsoft-Konto</cp:lastModifiedBy>
  <cp:revision>265</cp:revision>
  <cp:lastPrinted>2023-02-10T14:49:40Z</cp:lastPrinted>
  <dcterms:created xsi:type="dcterms:W3CDTF">2022-11-14T11:54:54Z</dcterms:created>
  <dcterms:modified xsi:type="dcterms:W3CDTF">2023-11-21T11:08:27Z</dcterms:modified>
</cp:coreProperties>
</file>